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85" r:id="rId3"/>
    <p:sldId id="269" r:id="rId4"/>
    <p:sldId id="270" r:id="rId5"/>
    <p:sldId id="273" r:id="rId6"/>
    <p:sldId id="258" r:id="rId7"/>
    <p:sldId id="261" r:id="rId8"/>
    <p:sldId id="271" r:id="rId9"/>
    <p:sldId id="272" r:id="rId10"/>
    <p:sldId id="277" r:id="rId11"/>
    <p:sldId id="280" r:id="rId12"/>
    <p:sldId id="278" r:id="rId13"/>
    <p:sldId id="281" r:id="rId14"/>
    <p:sldId id="279" r:id="rId15"/>
    <p:sldId id="282" r:id="rId16"/>
    <p:sldId id="274" r:id="rId17"/>
    <p:sldId id="275" r:id="rId18"/>
    <p:sldId id="283" r:id="rId19"/>
    <p:sldId id="259" r:id="rId20"/>
    <p:sldId id="276" r:id="rId21"/>
    <p:sldId id="284"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0" autoAdjust="0"/>
    <p:restoredTop sz="94679" autoAdjust="0"/>
  </p:normalViewPr>
  <p:slideViewPr>
    <p:cSldViewPr>
      <p:cViewPr>
        <p:scale>
          <a:sx n="60" d="100"/>
          <a:sy n="60" d="100"/>
        </p:scale>
        <p:origin x="-138" y="-114"/>
      </p:cViewPr>
      <p:guideLst>
        <p:guide orient="horz" pos="2160"/>
        <p:guide pos="3840"/>
      </p:guideLst>
    </p:cSldViewPr>
  </p:slideViewPr>
  <p:notesTextViewPr>
    <p:cViewPr>
      <p:scale>
        <a:sx n="1" d="1"/>
        <a:sy n="1" d="1"/>
      </p:scale>
      <p:origin x="0" y="0"/>
    </p:cViewPr>
  </p:notesTextViewPr>
  <p:notesViewPr>
    <p:cSldViewPr>
      <p:cViewPr varScale="1">
        <p:scale>
          <a:sx n="49" d="100"/>
          <a:sy n="49" d="100"/>
        </p:scale>
        <p:origin x="2910"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F2F7B378-F3C3-41B8-8DD0-C5D620DAF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2901C03F-57BC-48E8-9722-8F93BB1458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03EABC-888E-45EE-8863-6B9DADE81BC7}" type="datetimeFigureOut">
              <a:rPr lang="ru-RU" smtClean="0"/>
              <a:pPr/>
              <a:t>06.11.2021</a:t>
            </a:fld>
            <a:endParaRPr lang="ru-RU"/>
          </a:p>
        </p:txBody>
      </p:sp>
      <p:sp>
        <p:nvSpPr>
          <p:cNvPr id="4" name="Нижний колонтитул 3">
            <a:extLst>
              <a:ext uri="{FF2B5EF4-FFF2-40B4-BE49-F238E27FC236}">
                <a16:creationId xmlns:a16="http://schemas.microsoft.com/office/drawing/2014/main" xmlns="" id="{F8DD4E16-63A7-46D4-965F-DFEDEEC2FF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3F3C3E9B-2E8C-428D-BB7E-0AA702DDAC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5C2CC4-1C78-404B-A098-5CACD23DFB7B}" type="slidenum">
              <a:rPr lang="ru-RU" smtClean="0"/>
              <a:pPr/>
              <a:t>‹#›</a:t>
            </a:fld>
            <a:endParaRPr lang="ru-RU"/>
          </a:p>
        </p:txBody>
      </p:sp>
    </p:spTree>
    <p:extLst>
      <p:ext uri="{BB962C8B-B14F-4D97-AF65-F5344CB8AC3E}">
        <p14:creationId xmlns:p14="http://schemas.microsoft.com/office/powerpoint/2010/main" xmlns="" val="4036001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1C9EE0-16AC-4FAB-A246-A599EBF66083}" type="datetimeFigureOut">
              <a:rPr lang="ru-RU" smtClean="0"/>
              <a:pPr/>
              <a:t>06.11.2021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D8ABB-044B-4C60-B4C1-43FFDCFF6E4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92D8ABB-044B-4C60-B4C1-43FFDCFF6E40}"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92D8ABB-044B-4C60-B4C1-43FFDCFF6E40}" type="slidenum">
              <a:rPr lang="ru-RU" smtClean="0"/>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92D8ABB-044B-4C60-B4C1-43FFDCFF6E40}"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E5A776-3F97-4299-AFB8-9607DF94E8A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5DABD1B4-9E57-4BD4-81F5-AD9997A23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C4F6626D-2242-4C34-83D2-02E98BEF537B}"/>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5" name="Нижний колонтитул 4">
            <a:extLst>
              <a:ext uri="{FF2B5EF4-FFF2-40B4-BE49-F238E27FC236}">
                <a16:creationId xmlns:a16="http://schemas.microsoft.com/office/drawing/2014/main" xmlns="" id="{D8123AF0-EA6C-459B-B732-DB2D79C0FA3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41CC6188-CFB6-43C2-9349-FD96859CE502}"/>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90982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9798DA06-64B5-4510-A27E-BE7B3BC57033}"/>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3" name="Нижний колонтитул 2">
            <a:extLst>
              <a:ext uri="{FF2B5EF4-FFF2-40B4-BE49-F238E27FC236}">
                <a16:creationId xmlns:a16="http://schemas.microsoft.com/office/drawing/2014/main" xmlns="" id="{0A58C18A-6119-4890-A99B-6AEF6E5A0C4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18A9E183-1F9C-4A45-93C6-002A250AD63C}"/>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38012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69ECF8D-844C-4207-BAFA-BADE0FBA727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06426469-404D-401F-95F6-E0C98645D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D895BDFE-B10E-4FAF-A15D-F4FFD9782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3B9061DF-27D3-42F9-9FB4-651396A7D469}"/>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6" name="Нижний колонтитул 5">
            <a:extLst>
              <a:ext uri="{FF2B5EF4-FFF2-40B4-BE49-F238E27FC236}">
                <a16:creationId xmlns:a16="http://schemas.microsoft.com/office/drawing/2014/main" xmlns="" id="{0F6BC1DC-F4E9-4874-BE0B-D6D6744D38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1E5B1EA-92C7-47FC-BC38-1FAB347C118A}"/>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351063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816B7A6-6EAC-4BBF-948C-C8D5733C1E0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D6D5E4AE-9B2E-46CA-8717-200A217D0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0893BE01-4769-4E6A-8960-83538B2003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F7349CE3-EA6D-4380-B1AE-193EFD616952}"/>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6" name="Нижний колонтитул 5">
            <a:extLst>
              <a:ext uri="{FF2B5EF4-FFF2-40B4-BE49-F238E27FC236}">
                <a16:creationId xmlns:a16="http://schemas.microsoft.com/office/drawing/2014/main" xmlns="" id="{D17A502A-D4FD-4860-9BFE-4FB90CE478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4B6699D3-C1D9-45F6-B369-7F88E8BA605D}"/>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2490796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2E499A-B1C5-45D5-BA03-DB7D34F1BA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372902A6-0545-4C86-AEB4-D4D2026CD4D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80818021-F016-46DF-9876-A3BF58A4E96A}"/>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5" name="Нижний колонтитул 4">
            <a:extLst>
              <a:ext uri="{FF2B5EF4-FFF2-40B4-BE49-F238E27FC236}">
                <a16:creationId xmlns:a16="http://schemas.microsoft.com/office/drawing/2014/main" xmlns="" id="{475377C4-5A91-434C-9B36-D20BBE5AEF8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0D638BE-7E3D-4F28-AB07-F72F16CC66D9}"/>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422006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9977926-8E4F-4CE6-A757-91CAAD5EE4C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74434D3B-A7EE-494D-9948-39B8B4F123B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D02B6CD-1749-42A2-86BD-A05BF5EA93C5}"/>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5" name="Нижний колонтитул 4">
            <a:extLst>
              <a:ext uri="{FF2B5EF4-FFF2-40B4-BE49-F238E27FC236}">
                <a16:creationId xmlns:a16="http://schemas.microsoft.com/office/drawing/2014/main" xmlns="" id="{07030530-D506-4099-A747-AB201739BC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8CCE513-E3FF-416C-BA50-7558E37097B5}"/>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1345392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AE870FD-F4C7-49CF-B581-7F35094F990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CC936A2-3190-4A74-A7F5-9A69B38EA46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8E91E77-A7CC-4598-930C-DC667BE90DE5}"/>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5" name="Нижний колонтитул 4">
            <a:extLst>
              <a:ext uri="{FF2B5EF4-FFF2-40B4-BE49-F238E27FC236}">
                <a16:creationId xmlns:a16="http://schemas.microsoft.com/office/drawing/2014/main" xmlns="" id="{BF197651-1A0A-4FF5-B49F-690FFDD8539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87301F7-4AC7-44A9-9959-6C078369D2C6}"/>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381804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DA6F5AD-EA4A-4DB8-8427-F2BAC2EEB35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16D600F0-D511-4EA6-8E66-4B74E302D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6E521C7B-7A88-453B-8B33-0751D78C6A67}"/>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5" name="Нижний колонтитул 4">
            <a:extLst>
              <a:ext uri="{FF2B5EF4-FFF2-40B4-BE49-F238E27FC236}">
                <a16:creationId xmlns:a16="http://schemas.microsoft.com/office/drawing/2014/main" xmlns="" id="{1E60E05E-D298-4F3D-A9B1-75C011790B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801BB4F-9B21-431B-8FA1-C79A9C2062B7}"/>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426603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0C4698B-97E6-474E-B597-819E37C574A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9AA650EA-3B6A-4EFF-8B9E-5975F7661AA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930CA183-0D2A-4ED2-9DBA-5BE63CE07C5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35640056-3AB9-4C72-A36D-A44812C8721A}"/>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6" name="Нижний колонтитул 5">
            <a:extLst>
              <a:ext uri="{FF2B5EF4-FFF2-40B4-BE49-F238E27FC236}">
                <a16:creationId xmlns:a16="http://schemas.microsoft.com/office/drawing/2014/main" xmlns="" id="{4BA5C592-8D9A-4EFD-BDAF-004FADE0C3F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6BF0E49-99AE-476F-BF3C-ACE56106DA7E}"/>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19306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89F06B0F-577D-4331-87CF-A0A833AA949D}"/>
              </a:ext>
            </a:extLst>
          </p:cNvPr>
          <p:cNvSpPr/>
          <p:nvPr userDrawn="1"/>
        </p:nvSpPr>
        <p:spPr>
          <a:xfrm>
            <a:off x="9606000" y="0"/>
            <a:ext cx="2806567" cy="6860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B3DDFDD1-73D5-463D-B7B9-B39F7B2F61A3}"/>
              </a:ext>
            </a:extLst>
          </p:cNvPr>
          <p:cNvSpPr>
            <a:spLocks noGrp="1"/>
          </p:cNvSpPr>
          <p:nvPr>
            <p:ph type="title"/>
          </p:nvPr>
        </p:nvSpPr>
        <p:spPr>
          <a:xfrm>
            <a:off x="469935" y="375112"/>
            <a:ext cx="6706065" cy="668887"/>
          </a:xfrm>
        </p:spPr>
        <p:txBody>
          <a:bodyPr/>
          <a:lstStyle/>
          <a:p>
            <a:r>
              <a:rPr lang="ru-RU"/>
              <a:t>Образец заголовка</a:t>
            </a:r>
          </a:p>
        </p:txBody>
      </p:sp>
      <p:sp>
        <p:nvSpPr>
          <p:cNvPr id="10" name="Текст 9">
            <a:extLst>
              <a:ext uri="{FF2B5EF4-FFF2-40B4-BE49-F238E27FC236}">
                <a16:creationId xmlns:a16="http://schemas.microsoft.com/office/drawing/2014/main" xmlns="" id="{398A2C93-7DAF-47FE-936C-C92361EFF2D1}"/>
              </a:ext>
            </a:extLst>
          </p:cNvPr>
          <p:cNvSpPr>
            <a:spLocks noGrp="1"/>
          </p:cNvSpPr>
          <p:nvPr>
            <p:ph type="body" sz="quarter" idx="11"/>
          </p:nvPr>
        </p:nvSpPr>
        <p:spPr>
          <a:xfrm>
            <a:off x="469414" y="1314450"/>
            <a:ext cx="6706065" cy="211455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Рисунок 7">
            <a:extLst>
              <a:ext uri="{FF2B5EF4-FFF2-40B4-BE49-F238E27FC236}">
                <a16:creationId xmlns:a16="http://schemas.microsoft.com/office/drawing/2014/main" xmlns="" id="{D7A1320A-1390-44C8-9D96-457E4E8D51F6}"/>
              </a:ext>
            </a:extLst>
          </p:cNvPr>
          <p:cNvSpPr>
            <a:spLocks noGrp="1"/>
          </p:cNvSpPr>
          <p:nvPr>
            <p:ph type="pic" sz="quarter" idx="10"/>
          </p:nvPr>
        </p:nvSpPr>
        <p:spPr>
          <a:xfrm>
            <a:off x="7399958" y="365125"/>
            <a:ext cx="3961042" cy="6127750"/>
          </a:xfrm>
        </p:spPr>
        <p:txBody>
          <a:bodyPr/>
          <a:lstStyle/>
          <a:p>
            <a:endParaRPr lang="ru-RU"/>
          </a:p>
        </p:txBody>
      </p:sp>
    </p:spTree>
    <p:extLst>
      <p:ext uri="{BB962C8B-B14F-4D97-AF65-F5344CB8AC3E}">
        <p14:creationId xmlns:p14="http://schemas.microsoft.com/office/powerpoint/2010/main" xmlns="" val="10169632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F4459DED-C11A-4511-A847-493005395558}"/>
              </a:ext>
            </a:extLst>
          </p:cNvPr>
          <p:cNvSpPr/>
          <p:nvPr userDrawn="1"/>
        </p:nvSpPr>
        <p:spPr>
          <a:xfrm>
            <a:off x="0" y="0"/>
            <a:ext cx="12192000" cy="182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xmlns="" id="{ECB541E7-5B4D-43E5-8F59-EBDE70BC7319}"/>
              </a:ext>
            </a:extLst>
          </p:cNvPr>
          <p:cNvSpPr>
            <a:spLocks noGrp="1"/>
          </p:cNvSpPr>
          <p:nvPr>
            <p:ph type="title"/>
          </p:nvPr>
        </p:nvSpPr>
        <p:spPr/>
        <p:txBody>
          <a:bodyPr/>
          <a:lstStyle>
            <a:lvl1pPr>
              <a:defRPr>
                <a:solidFill>
                  <a:schemeClr val="bg1"/>
                </a:solidFill>
              </a:defRPr>
            </a:lvl1pPr>
          </a:lstStyle>
          <a:p>
            <a:r>
              <a:rPr lang="ru-RU" dirty="0"/>
              <a:t>Образец заголовка</a:t>
            </a:r>
          </a:p>
        </p:txBody>
      </p:sp>
      <p:sp>
        <p:nvSpPr>
          <p:cNvPr id="3" name="Объект 2">
            <a:extLst>
              <a:ext uri="{FF2B5EF4-FFF2-40B4-BE49-F238E27FC236}">
                <a16:creationId xmlns:a16="http://schemas.microsoft.com/office/drawing/2014/main" xmlns="" id="{92081C85-17C3-4494-ADC5-41279F50642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Прямоугольник 7">
            <a:extLst>
              <a:ext uri="{FF2B5EF4-FFF2-40B4-BE49-F238E27FC236}">
                <a16:creationId xmlns:a16="http://schemas.microsoft.com/office/drawing/2014/main" xmlns="" id="{5FDFDBC3-9040-454D-921A-8EFEBEB7EFAE}"/>
              </a:ext>
            </a:extLst>
          </p:cNvPr>
          <p:cNvSpPr/>
          <p:nvPr userDrawn="1"/>
        </p:nvSpPr>
        <p:spPr>
          <a:xfrm>
            <a:off x="0" y="6492875"/>
            <a:ext cx="12192000" cy="36512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a:noFill/>
              </a:ln>
              <a:solidFill>
                <a:schemeClr val="accent3"/>
              </a:solidFill>
            </a:endParaRPr>
          </a:p>
        </p:txBody>
      </p:sp>
    </p:spTree>
    <p:extLst>
      <p:ext uri="{BB962C8B-B14F-4D97-AF65-F5344CB8AC3E}">
        <p14:creationId xmlns:p14="http://schemas.microsoft.com/office/powerpoint/2010/main" xmlns="" val="26916687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9" name="Прямоугольник 8">
            <a:extLst>
              <a:ext uri="{FF2B5EF4-FFF2-40B4-BE49-F238E27FC236}">
                <a16:creationId xmlns:a16="http://schemas.microsoft.com/office/drawing/2014/main" xmlns="" id="{6EE3F739-19A4-4190-A1FA-67EFCD502D1C}"/>
              </a:ext>
            </a:extLst>
          </p:cNvPr>
          <p:cNvSpPr/>
          <p:nvPr userDrawn="1"/>
        </p:nvSpPr>
        <p:spPr>
          <a:xfrm>
            <a:off x="0" y="0"/>
            <a:ext cx="12192000" cy="1825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Рисунок 6">
            <a:extLst>
              <a:ext uri="{FF2B5EF4-FFF2-40B4-BE49-F238E27FC236}">
                <a16:creationId xmlns:a16="http://schemas.microsoft.com/office/drawing/2014/main" xmlns="" id="{86409E55-BC35-47A1-8E1D-C84F1F88395A}"/>
              </a:ext>
            </a:extLst>
          </p:cNvPr>
          <p:cNvSpPr>
            <a:spLocks noGrp="1"/>
          </p:cNvSpPr>
          <p:nvPr>
            <p:ph type="pic" sz="quarter" idx="10"/>
          </p:nvPr>
        </p:nvSpPr>
        <p:spPr>
          <a:xfrm>
            <a:off x="584051" y="593725"/>
            <a:ext cx="5489575" cy="2857398"/>
          </a:xfrm>
        </p:spPr>
        <p:txBody>
          <a:bodyPr/>
          <a:lstStyle/>
          <a:p>
            <a:endParaRPr lang="ru-RU"/>
          </a:p>
        </p:txBody>
      </p:sp>
      <p:sp>
        <p:nvSpPr>
          <p:cNvPr id="2" name="Заголовок 1">
            <a:extLst>
              <a:ext uri="{FF2B5EF4-FFF2-40B4-BE49-F238E27FC236}">
                <a16:creationId xmlns:a16="http://schemas.microsoft.com/office/drawing/2014/main" xmlns="" id="{4743751F-5479-412E-84EF-955FC9844112}"/>
              </a:ext>
            </a:extLst>
          </p:cNvPr>
          <p:cNvSpPr>
            <a:spLocks noGrp="1"/>
          </p:cNvSpPr>
          <p:nvPr>
            <p:ph type="title"/>
          </p:nvPr>
        </p:nvSpPr>
        <p:spPr>
          <a:xfrm>
            <a:off x="6456000" y="593725"/>
            <a:ext cx="5151949" cy="1038875"/>
          </a:xfrm>
        </p:spPr>
        <p:txBody>
          <a:bodyPr/>
          <a:lstStyle>
            <a:lvl1pPr>
              <a:defRPr b="1">
                <a:solidFill>
                  <a:schemeClr val="bg1"/>
                </a:solidFill>
              </a:defRPr>
            </a:lvl1pPr>
          </a:lstStyle>
          <a:p>
            <a:r>
              <a:rPr lang="ru-RU" dirty="0"/>
              <a:t>Образец заголовка</a:t>
            </a:r>
          </a:p>
        </p:txBody>
      </p:sp>
      <p:sp>
        <p:nvSpPr>
          <p:cNvPr id="4" name="Текст 3">
            <a:extLst>
              <a:ext uri="{FF2B5EF4-FFF2-40B4-BE49-F238E27FC236}">
                <a16:creationId xmlns:a16="http://schemas.microsoft.com/office/drawing/2014/main" xmlns="" id="{E9A74BD7-8B5C-49BC-B03B-A549B6105B74}"/>
              </a:ext>
            </a:extLst>
          </p:cNvPr>
          <p:cNvSpPr>
            <a:spLocks noGrp="1"/>
          </p:cNvSpPr>
          <p:nvPr>
            <p:ph type="body" sz="quarter" idx="11"/>
          </p:nvPr>
        </p:nvSpPr>
        <p:spPr>
          <a:xfrm>
            <a:off x="6456363" y="1944688"/>
            <a:ext cx="5151437" cy="4814887"/>
          </a:xfrm>
        </p:spPr>
        <p:txBody>
          <a:bodyPr/>
          <a:lstStyle>
            <a:lvl1pPr marL="0" indent="0">
              <a:buNone/>
              <a:defRPr/>
            </a:lvl1pPr>
            <a:lvl2pPr marL="457200" inden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Текст 5">
            <a:extLst>
              <a:ext uri="{FF2B5EF4-FFF2-40B4-BE49-F238E27FC236}">
                <a16:creationId xmlns:a16="http://schemas.microsoft.com/office/drawing/2014/main" xmlns="" id="{E2C0238A-CE92-48A9-B41C-AC423CC575E9}"/>
              </a:ext>
            </a:extLst>
          </p:cNvPr>
          <p:cNvSpPr>
            <a:spLocks noGrp="1"/>
          </p:cNvSpPr>
          <p:nvPr>
            <p:ph type="body" sz="quarter" idx="12"/>
          </p:nvPr>
        </p:nvSpPr>
        <p:spPr>
          <a:xfrm>
            <a:off x="584200" y="3833813"/>
            <a:ext cx="5489575" cy="29257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8" name="Прямоугольник 7">
            <a:extLst>
              <a:ext uri="{FF2B5EF4-FFF2-40B4-BE49-F238E27FC236}">
                <a16:creationId xmlns:a16="http://schemas.microsoft.com/office/drawing/2014/main" xmlns="" id="{5D3B8627-E627-4634-B66D-3D27D79305E7}"/>
              </a:ext>
            </a:extLst>
          </p:cNvPr>
          <p:cNvSpPr/>
          <p:nvPr userDrawn="1"/>
        </p:nvSpPr>
        <p:spPr>
          <a:xfrm>
            <a:off x="0" y="6399000"/>
            <a:ext cx="12192000" cy="459000"/>
          </a:xfrm>
          <a:prstGeom prst="rect">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615997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FA29F9-23BA-4ECB-82B3-298CF14870D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A0B0088F-4F61-4CA9-8363-CD42440569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283FC360-5B08-4CF4-A526-AB2CCE9F3A37}"/>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588615A-2070-42C4-B6D8-FBF878A109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FDFECA10-3085-492F-995A-86D65609300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DC31F736-D24A-4001-B690-35E7524C544C}"/>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8" name="Нижний колонтитул 7">
            <a:extLst>
              <a:ext uri="{FF2B5EF4-FFF2-40B4-BE49-F238E27FC236}">
                <a16:creationId xmlns:a16="http://schemas.microsoft.com/office/drawing/2014/main" xmlns="" id="{AA27D62C-DA1D-45F4-81AB-08FB0044830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EBC030DF-F60C-4C5C-9AFC-1EFD8EB1097E}"/>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426451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F83FAD6-11EA-489A-A363-BEDC63A3AFA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ACD500A0-4AAC-4067-B9F1-2003436DBE53}"/>
              </a:ext>
            </a:extLst>
          </p:cNvPr>
          <p:cNvSpPr>
            <a:spLocks noGrp="1"/>
          </p:cNvSpPr>
          <p:nvPr>
            <p:ph type="dt" sz="half" idx="10"/>
          </p:nvPr>
        </p:nvSpPr>
        <p:spPr/>
        <p:txBody>
          <a:bodyPr/>
          <a:lstStyle/>
          <a:p>
            <a:fld id="{350CA107-8654-43C3-BF7C-DB81E0A9004F}" type="datetimeFigureOut">
              <a:rPr lang="ru-RU" smtClean="0"/>
              <a:pPr/>
              <a:t>06.11.2021</a:t>
            </a:fld>
            <a:endParaRPr lang="ru-RU"/>
          </a:p>
        </p:txBody>
      </p:sp>
      <p:sp>
        <p:nvSpPr>
          <p:cNvPr id="4" name="Нижний колонтитул 3">
            <a:extLst>
              <a:ext uri="{FF2B5EF4-FFF2-40B4-BE49-F238E27FC236}">
                <a16:creationId xmlns:a16="http://schemas.microsoft.com/office/drawing/2014/main" xmlns="" id="{D3AAABCB-729C-43E9-800C-52465EA135F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9439AD69-049B-4695-82B6-90F26809EE1F}"/>
              </a:ext>
            </a:extLst>
          </p:cNvPr>
          <p:cNvSpPr>
            <a:spLocks noGrp="1"/>
          </p:cNvSpPr>
          <p:nvPr>
            <p:ph type="sldNum" sz="quarter" idx="12"/>
          </p:nvPr>
        </p:nvSpPr>
        <p:spPr/>
        <p:txBody>
          <a:bodyPr/>
          <a:lstStyle/>
          <a:p>
            <a:fld id="{947255F7-023C-4A29-AED4-3CBE049975C8}" type="slidenum">
              <a:rPr lang="ru-RU" smtClean="0"/>
              <a:pPr/>
              <a:t>‹#›</a:t>
            </a:fld>
            <a:endParaRPr lang="ru-RU"/>
          </a:p>
        </p:txBody>
      </p:sp>
    </p:spTree>
    <p:extLst>
      <p:ext uri="{BB962C8B-B14F-4D97-AF65-F5344CB8AC3E}">
        <p14:creationId xmlns:p14="http://schemas.microsoft.com/office/powerpoint/2010/main" xmlns="" val="288463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1FBEC2-919E-4102-894D-6DB41EC7AB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84FB6738-3D94-4778-815D-9A86510159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BAC02A4-B7C1-4153-BB05-1E4CDE679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CA107-8654-43C3-BF7C-DB81E0A9004F}" type="datetimeFigureOut">
              <a:rPr lang="ru-RU" smtClean="0"/>
              <a:pPr/>
              <a:t>06.11.2021</a:t>
            </a:fld>
            <a:endParaRPr lang="ru-RU"/>
          </a:p>
        </p:txBody>
      </p:sp>
      <p:sp>
        <p:nvSpPr>
          <p:cNvPr id="5" name="Нижний колонтитул 4">
            <a:extLst>
              <a:ext uri="{FF2B5EF4-FFF2-40B4-BE49-F238E27FC236}">
                <a16:creationId xmlns:a16="http://schemas.microsoft.com/office/drawing/2014/main" xmlns="" id="{00DF5F0C-3923-461E-8DC7-F30C671043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97866F7A-327E-44B1-B5F8-E9DA7BB9D8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255F7-023C-4A29-AED4-3CBE049975C8}" type="slidenum">
              <a:rPr lang="ru-RU" smtClean="0"/>
              <a:pPr/>
              <a:t>‹#›</a:t>
            </a:fld>
            <a:endParaRPr lang="ru-RU"/>
          </a:p>
        </p:txBody>
      </p:sp>
      <p:pic>
        <p:nvPicPr>
          <p:cNvPr id="8" name="Рисунок 7">
            <a:hlinkClick r:id="rId16"/>
            <a:extLst>
              <a:ext uri="{FF2B5EF4-FFF2-40B4-BE49-F238E27FC236}">
                <a16:creationId xmlns:a16="http://schemas.microsoft.com/office/drawing/2014/main" xmlns="" id="{70F833F9-0231-4EE9-AFEB-F77CEF52A2BE}"/>
              </a:ext>
            </a:extLst>
          </p:cNvPr>
          <p:cNvPicPr>
            <a:picLocks noChangeAspect="1"/>
          </p:cNvPicPr>
          <p:nvPr userDrawn="1"/>
        </p:nvPicPr>
        <p:blipFill>
          <a:blip r:embed="rId17" cstate="print">
            <a:extLst>
              <a:ext uri="{28A0092B-C50C-407E-A947-70E740481C1C}">
                <a14:useLocalDpi xmlns:a14="http://schemas.microsoft.com/office/drawing/2010/main" xmlns=""/>
              </a:ext>
            </a:extLst>
          </a:blip>
          <a:stretch>
            <a:fillRect/>
          </a:stretch>
        </p:blipFill>
        <p:spPr>
          <a:xfrm>
            <a:off x="-1194000" y="367393"/>
            <a:ext cx="757762" cy="757762"/>
          </a:xfrm>
          <a:prstGeom prst="rect">
            <a:avLst/>
          </a:prstGeom>
        </p:spPr>
      </p:pic>
    </p:spTree>
    <p:extLst>
      <p:ext uri="{BB962C8B-B14F-4D97-AF65-F5344CB8AC3E}">
        <p14:creationId xmlns:p14="http://schemas.microsoft.com/office/powerpoint/2010/main" xmlns="" val="3469213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63" r:id="rId6"/>
    <p:sldLayoutId id="214748366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youtu.be/DSyjZonhmeo" TargetMode="External"/><Relationship Id="rId7"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s://youtu.be/DDjUgtVA5YM" TargetMode="External"/><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hyperlink" Target="https://youtu.be/DSyjZonhmeo" TargetMode="External"/><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F8MfuaWbJvU" TargetMode="Externa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yvGbiO_Rrf4" TargetMode="External"/><Relationship Id="rId7"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slide" Target="slide2.xml"/><Relationship Id="rId5" Type="http://schemas.openxmlformats.org/officeDocument/2006/relationships/image" Target="../media/image8.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 Id="rId5" Type="http://schemas.openxmlformats.org/officeDocument/2006/relationships/slide" Target="slide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3" Type="http://schemas.openxmlformats.org/officeDocument/2006/relationships/slide" Target="slide5.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image" Target="../media/image4.png"/><Relationship Id="rId2" Type="http://schemas.openxmlformats.org/officeDocument/2006/relationships/slide" Target="slide3.xml"/><Relationship Id="rId16"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20.xml"/><Relationship Id="rId10" Type="http://schemas.openxmlformats.org/officeDocument/2006/relationships/slide" Target="slide13.xml"/><Relationship Id="rId4" Type="http://schemas.openxmlformats.org/officeDocument/2006/relationships/slide" Target="slide6.xml"/><Relationship Id="rId9" Type="http://schemas.openxmlformats.org/officeDocument/2006/relationships/slide" Target="slide12.xml"/><Relationship Id="rId14"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infourok.ru/go.html?href=http://www.dou317.ru/pages/main/stem/prog.pdf"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олилиния: фигура 29">
            <a:extLst>
              <a:ext uri="{FF2B5EF4-FFF2-40B4-BE49-F238E27FC236}">
                <a16:creationId xmlns:a16="http://schemas.microsoft.com/office/drawing/2014/main" xmlns="" id="{01C009CD-FB4C-4C09-8327-31277BE0B9C8}"/>
              </a:ext>
            </a:extLst>
          </p:cNvPr>
          <p:cNvSpPr/>
          <p:nvPr/>
        </p:nvSpPr>
        <p:spPr>
          <a:xfrm>
            <a:off x="4950000" y="-6297"/>
            <a:ext cx="7131000" cy="6900297"/>
          </a:xfrm>
          <a:custGeom>
            <a:avLst/>
            <a:gdLst>
              <a:gd name="connsiteX0" fmla="*/ 1286359 w 6834753"/>
              <a:gd name="connsiteY0" fmla="*/ 30996 h 6896745"/>
              <a:gd name="connsiteX1" fmla="*/ 0 w 6834753"/>
              <a:gd name="connsiteY1" fmla="*/ 1720312 h 6896745"/>
              <a:gd name="connsiteX2" fmla="*/ 2278251 w 6834753"/>
              <a:gd name="connsiteY2" fmla="*/ 2960176 h 6896745"/>
              <a:gd name="connsiteX3" fmla="*/ 898902 w 6834753"/>
              <a:gd name="connsiteY3" fmla="*/ 3859078 h 6896745"/>
              <a:gd name="connsiteX4" fmla="*/ 4293031 w 6834753"/>
              <a:gd name="connsiteY4" fmla="*/ 6323308 h 6896745"/>
              <a:gd name="connsiteX5" fmla="*/ 4293031 w 6834753"/>
              <a:gd name="connsiteY5" fmla="*/ 6896745 h 6896745"/>
              <a:gd name="connsiteX6" fmla="*/ 6834753 w 6834753"/>
              <a:gd name="connsiteY6" fmla="*/ 6881247 h 6896745"/>
              <a:gd name="connsiteX7" fmla="*/ 6834753 w 6834753"/>
              <a:gd name="connsiteY7" fmla="*/ 0 h 6896745"/>
              <a:gd name="connsiteX8" fmla="*/ 1286359 w 6834753"/>
              <a:gd name="connsiteY8" fmla="*/ 30996 h 6896745"/>
              <a:gd name="connsiteX0" fmla="*/ 991892 w 6540286"/>
              <a:gd name="connsiteY0" fmla="*/ 30996 h 6896745"/>
              <a:gd name="connsiteX1" fmla="*/ 0 w 6540286"/>
              <a:gd name="connsiteY1" fmla="*/ 1642820 h 6896745"/>
              <a:gd name="connsiteX2" fmla="*/ 1983784 w 6540286"/>
              <a:gd name="connsiteY2" fmla="*/ 2960176 h 6896745"/>
              <a:gd name="connsiteX3" fmla="*/ 604435 w 6540286"/>
              <a:gd name="connsiteY3" fmla="*/ 3859078 h 6896745"/>
              <a:gd name="connsiteX4" fmla="*/ 3998564 w 6540286"/>
              <a:gd name="connsiteY4" fmla="*/ 6323308 h 6896745"/>
              <a:gd name="connsiteX5" fmla="*/ 3998564 w 6540286"/>
              <a:gd name="connsiteY5" fmla="*/ 6896745 h 6896745"/>
              <a:gd name="connsiteX6" fmla="*/ 6540286 w 6540286"/>
              <a:gd name="connsiteY6" fmla="*/ 6881247 h 6896745"/>
              <a:gd name="connsiteX7" fmla="*/ 6540286 w 6540286"/>
              <a:gd name="connsiteY7" fmla="*/ 0 h 6896745"/>
              <a:gd name="connsiteX8" fmla="*/ 991892 w 6540286"/>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520581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684934 w 6233328"/>
              <a:gd name="connsiteY0" fmla="*/ 30996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30996 h 6896745"/>
              <a:gd name="connsiteX0" fmla="*/ 684934 w 6233328"/>
              <a:gd name="connsiteY0" fmla="*/ 0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684934 w 6233328"/>
              <a:gd name="connsiteY0" fmla="*/ 0 h 6896745"/>
              <a:gd name="connsiteX1" fmla="*/ 3008 w 6233328"/>
              <a:gd name="connsiteY1" fmla="*/ 1069383 h 6896745"/>
              <a:gd name="connsiteX2" fmla="*/ 1211877 w 6233328"/>
              <a:gd name="connsiteY2" fmla="*/ 2960176 h 6896745"/>
              <a:gd name="connsiteX3" fmla="*/ 622942 w 6233328"/>
              <a:gd name="connsiteY3" fmla="*/ 4355024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301956 w 5850350"/>
              <a:gd name="connsiteY0" fmla="*/ 0 h 6896745"/>
              <a:gd name="connsiteX1" fmla="*/ 20080 w 5850350"/>
              <a:gd name="connsiteY1" fmla="*/ 1088433 h 6896745"/>
              <a:gd name="connsiteX2" fmla="*/ 828899 w 5850350"/>
              <a:gd name="connsiteY2" fmla="*/ 29601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301956 w 5850350"/>
              <a:gd name="connsiteY0" fmla="*/ 0 h 6896745"/>
              <a:gd name="connsiteX1" fmla="*/ 20080 w 5850350"/>
              <a:gd name="connsiteY1" fmla="*/ 1088433 h 6896745"/>
              <a:gd name="connsiteX2" fmla="*/ 1324199 w 5850350"/>
              <a:gd name="connsiteY2" fmla="*/ 27696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234674 w 5878318"/>
              <a:gd name="connsiteY0" fmla="*/ 0 h 6915795"/>
              <a:gd name="connsiteX1" fmla="*/ 48048 w 5878318"/>
              <a:gd name="connsiteY1" fmla="*/ 1107483 h 6915795"/>
              <a:gd name="connsiteX2" fmla="*/ 1352167 w 5878318"/>
              <a:gd name="connsiteY2" fmla="*/ 2788726 h 6915795"/>
              <a:gd name="connsiteX3" fmla="*/ 267932 w 5878318"/>
              <a:gd name="connsiteY3" fmla="*/ 437407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2593646 w 5878318"/>
              <a:gd name="connsiteY4" fmla="*/ 63804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59364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38409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563367 w 5878318"/>
              <a:gd name="connsiteY4" fmla="*/ 565785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64867 w 5878318"/>
              <a:gd name="connsiteY2" fmla="*/ 27633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05905 w 5911491"/>
              <a:gd name="connsiteY3" fmla="*/ 4431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94805 w 5911491"/>
              <a:gd name="connsiteY3" fmla="*/ 431057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1491" h="6900297">
                <a:moveTo>
                  <a:pt x="267847" y="0"/>
                </a:moveTo>
                <a:cubicBezTo>
                  <a:pt x="-62784" y="537275"/>
                  <a:pt x="-10908" y="771686"/>
                  <a:pt x="30421" y="1107483"/>
                </a:cubicBezTo>
                <a:cubicBezTo>
                  <a:pt x="102746" y="1686086"/>
                  <a:pt x="1315383" y="1859258"/>
                  <a:pt x="1398040" y="2763326"/>
                </a:cubicBezTo>
                <a:cubicBezTo>
                  <a:pt x="1480697" y="3667394"/>
                  <a:pt x="819922" y="3546637"/>
                  <a:pt x="669405" y="4304224"/>
                </a:cubicBezTo>
                <a:cubicBezTo>
                  <a:pt x="518888" y="5061811"/>
                  <a:pt x="669296" y="5447278"/>
                  <a:pt x="1231540" y="5778500"/>
                </a:cubicBezTo>
                <a:cubicBezTo>
                  <a:pt x="1857284" y="6122422"/>
                  <a:pt x="2118819" y="6024212"/>
                  <a:pt x="2417269" y="6380458"/>
                </a:cubicBezTo>
                <a:cubicBezTo>
                  <a:pt x="2715719" y="6736704"/>
                  <a:pt x="2671269" y="6711949"/>
                  <a:pt x="2798269" y="6877695"/>
                </a:cubicBezTo>
                <a:lnTo>
                  <a:pt x="5911491" y="6900297"/>
                </a:lnTo>
                <a:lnTo>
                  <a:pt x="5911491" y="19050"/>
                </a:lnTo>
                <a:lnTo>
                  <a:pt x="267847" y="0"/>
                </a:lnTo>
                <a:close/>
              </a:path>
            </a:pathLst>
          </a:cu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Полилиния: фигура 25">
            <a:extLst>
              <a:ext uri="{FF2B5EF4-FFF2-40B4-BE49-F238E27FC236}">
                <a16:creationId xmlns:a16="http://schemas.microsoft.com/office/drawing/2014/main" xmlns="" id="{0457E147-2F53-48D4-8F04-C3F1502156C3}"/>
              </a:ext>
            </a:extLst>
          </p:cNvPr>
          <p:cNvSpPr/>
          <p:nvPr/>
        </p:nvSpPr>
        <p:spPr>
          <a:xfrm>
            <a:off x="5061000" y="0"/>
            <a:ext cx="7131000" cy="6900297"/>
          </a:xfrm>
          <a:custGeom>
            <a:avLst/>
            <a:gdLst>
              <a:gd name="connsiteX0" fmla="*/ 1286359 w 6834753"/>
              <a:gd name="connsiteY0" fmla="*/ 30996 h 6896745"/>
              <a:gd name="connsiteX1" fmla="*/ 0 w 6834753"/>
              <a:gd name="connsiteY1" fmla="*/ 1720312 h 6896745"/>
              <a:gd name="connsiteX2" fmla="*/ 2278251 w 6834753"/>
              <a:gd name="connsiteY2" fmla="*/ 2960176 h 6896745"/>
              <a:gd name="connsiteX3" fmla="*/ 898902 w 6834753"/>
              <a:gd name="connsiteY3" fmla="*/ 3859078 h 6896745"/>
              <a:gd name="connsiteX4" fmla="*/ 4293031 w 6834753"/>
              <a:gd name="connsiteY4" fmla="*/ 6323308 h 6896745"/>
              <a:gd name="connsiteX5" fmla="*/ 4293031 w 6834753"/>
              <a:gd name="connsiteY5" fmla="*/ 6896745 h 6896745"/>
              <a:gd name="connsiteX6" fmla="*/ 6834753 w 6834753"/>
              <a:gd name="connsiteY6" fmla="*/ 6881247 h 6896745"/>
              <a:gd name="connsiteX7" fmla="*/ 6834753 w 6834753"/>
              <a:gd name="connsiteY7" fmla="*/ 0 h 6896745"/>
              <a:gd name="connsiteX8" fmla="*/ 1286359 w 6834753"/>
              <a:gd name="connsiteY8" fmla="*/ 30996 h 6896745"/>
              <a:gd name="connsiteX0" fmla="*/ 991892 w 6540286"/>
              <a:gd name="connsiteY0" fmla="*/ 30996 h 6896745"/>
              <a:gd name="connsiteX1" fmla="*/ 0 w 6540286"/>
              <a:gd name="connsiteY1" fmla="*/ 1642820 h 6896745"/>
              <a:gd name="connsiteX2" fmla="*/ 1983784 w 6540286"/>
              <a:gd name="connsiteY2" fmla="*/ 2960176 h 6896745"/>
              <a:gd name="connsiteX3" fmla="*/ 604435 w 6540286"/>
              <a:gd name="connsiteY3" fmla="*/ 3859078 h 6896745"/>
              <a:gd name="connsiteX4" fmla="*/ 3998564 w 6540286"/>
              <a:gd name="connsiteY4" fmla="*/ 6323308 h 6896745"/>
              <a:gd name="connsiteX5" fmla="*/ 3998564 w 6540286"/>
              <a:gd name="connsiteY5" fmla="*/ 6896745 h 6896745"/>
              <a:gd name="connsiteX6" fmla="*/ 6540286 w 6540286"/>
              <a:gd name="connsiteY6" fmla="*/ 6881247 h 6896745"/>
              <a:gd name="connsiteX7" fmla="*/ 6540286 w 6540286"/>
              <a:gd name="connsiteY7" fmla="*/ 0 h 6896745"/>
              <a:gd name="connsiteX8" fmla="*/ 991892 w 6540286"/>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606181 w 6542032"/>
              <a:gd name="connsiteY3" fmla="*/ 3859078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985530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993638 w 6542032"/>
              <a:gd name="connsiteY0" fmla="*/ 30996 h 6896745"/>
              <a:gd name="connsiteX1" fmla="*/ 1746 w 6542032"/>
              <a:gd name="connsiteY1" fmla="*/ 1642820 h 6896745"/>
              <a:gd name="connsiteX2" fmla="*/ 1520581 w 6542032"/>
              <a:gd name="connsiteY2" fmla="*/ 2960176 h 6896745"/>
              <a:gd name="connsiteX3" fmla="*/ 900649 w 6542032"/>
              <a:gd name="connsiteY3" fmla="*/ 4076055 h 6896745"/>
              <a:gd name="connsiteX4" fmla="*/ 4000310 w 6542032"/>
              <a:gd name="connsiteY4" fmla="*/ 6323308 h 6896745"/>
              <a:gd name="connsiteX5" fmla="*/ 4000310 w 6542032"/>
              <a:gd name="connsiteY5" fmla="*/ 6896745 h 6896745"/>
              <a:gd name="connsiteX6" fmla="*/ 6542032 w 6542032"/>
              <a:gd name="connsiteY6" fmla="*/ 6881247 h 6896745"/>
              <a:gd name="connsiteX7" fmla="*/ 6542032 w 6542032"/>
              <a:gd name="connsiteY7" fmla="*/ 0 h 6896745"/>
              <a:gd name="connsiteX8" fmla="*/ 993638 w 6542032"/>
              <a:gd name="connsiteY8" fmla="*/ 30996 h 6896745"/>
              <a:gd name="connsiteX0" fmla="*/ 684934 w 6233328"/>
              <a:gd name="connsiteY0" fmla="*/ 30996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30996 h 6896745"/>
              <a:gd name="connsiteX0" fmla="*/ 684934 w 6233328"/>
              <a:gd name="connsiteY0" fmla="*/ 0 h 6896745"/>
              <a:gd name="connsiteX1" fmla="*/ 3008 w 6233328"/>
              <a:gd name="connsiteY1" fmla="*/ 1069383 h 6896745"/>
              <a:gd name="connsiteX2" fmla="*/ 1211877 w 6233328"/>
              <a:gd name="connsiteY2" fmla="*/ 2960176 h 6896745"/>
              <a:gd name="connsiteX3" fmla="*/ 591945 w 6233328"/>
              <a:gd name="connsiteY3" fmla="*/ 4076055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684934 w 6233328"/>
              <a:gd name="connsiteY0" fmla="*/ 0 h 6896745"/>
              <a:gd name="connsiteX1" fmla="*/ 3008 w 6233328"/>
              <a:gd name="connsiteY1" fmla="*/ 1069383 h 6896745"/>
              <a:gd name="connsiteX2" fmla="*/ 1211877 w 6233328"/>
              <a:gd name="connsiteY2" fmla="*/ 2960176 h 6896745"/>
              <a:gd name="connsiteX3" fmla="*/ 622942 w 6233328"/>
              <a:gd name="connsiteY3" fmla="*/ 4355024 h 6896745"/>
              <a:gd name="connsiteX4" fmla="*/ 3691606 w 6233328"/>
              <a:gd name="connsiteY4" fmla="*/ 6323308 h 6896745"/>
              <a:gd name="connsiteX5" fmla="*/ 3691606 w 6233328"/>
              <a:gd name="connsiteY5" fmla="*/ 6896745 h 6896745"/>
              <a:gd name="connsiteX6" fmla="*/ 6233328 w 6233328"/>
              <a:gd name="connsiteY6" fmla="*/ 6881247 h 6896745"/>
              <a:gd name="connsiteX7" fmla="*/ 6233328 w 6233328"/>
              <a:gd name="connsiteY7" fmla="*/ 0 h 6896745"/>
              <a:gd name="connsiteX8" fmla="*/ 684934 w 6233328"/>
              <a:gd name="connsiteY8" fmla="*/ 0 h 6896745"/>
              <a:gd name="connsiteX0" fmla="*/ 301956 w 5850350"/>
              <a:gd name="connsiteY0" fmla="*/ 0 h 6896745"/>
              <a:gd name="connsiteX1" fmla="*/ 20080 w 5850350"/>
              <a:gd name="connsiteY1" fmla="*/ 1088433 h 6896745"/>
              <a:gd name="connsiteX2" fmla="*/ 828899 w 5850350"/>
              <a:gd name="connsiteY2" fmla="*/ 29601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301956 w 5850350"/>
              <a:gd name="connsiteY0" fmla="*/ 0 h 6896745"/>
              <a:gd name="connsiteX1" fmla="*/ 20080 w 5850350"/>
              <a:gd name="connsiteY1" fmla="*/ 1088433 h 6896745"/>
              <a:gd name="connsiteX2" fmla="*/ 1324199 w 5850350"/>
              <a:gd name="connsiteY2" fmla="*/ 2769676 h 6896745"/>
              <a:gd name="connsiteX3" fmla="*/ 239964 w 5850350"/>
              <a:gd name="connsiteY3" fmla="*/ 4355024 h 6896745"/>
              <a:gd name="connsiteX4" fmla="*/ 3308628 w 5850350"/>
              <a:gd name="connsiteY4" fmla="*/ 6323308 h 6896745"/>
              <a:gd name="connsiteX5" fmla="*/ 3308628 w 5850350"/>
              <a:gd name="connsiteY5" fmla="*/ 6896745 h 6896745"/>
              <a:gd name="connsiteX6" fmla="*/ 5850350 w 5850350"/>
              <a:gd name="connsiteY6" fmla="*/ 6881247 h 6896745"/>
              <a:gd name="connsiteX7" fmla="*/ 5850350 w 5850350"/>
              <a:gd name="connsiteY7" fmla="*/ 0 h 6896745"/>
              <a:gd name="connsiteX8" fmla="*/ 301956 w 5850350"/>
              <a:gd name="connsiteY8" fmla="*/ 0 h 6896745"/>
              <a:gd name="connsiteX0" fmla="*/ 234674 w 5878318"/>
              <a:gd name="connsiteY0" fmla="*/ 0 h 6915795"/>
              <a:gd name="connsiteX1" fmla="*/ 48048 w 5878318"/>
              <a:gd name="connsiteY1" fmla="*/ 1107483 h 6915795"/>
              <a:gd name="connsiteX2" fmla="*/ 1352167 w 5878318"/>
              <a:gd name="connsiteY2" fmla="*/ 2788726 h 6915795"/>
              <a:gd name="connsiteX3" fmla="*/ 267932 w 5878318"/>
              <a:gd name="connsiteY3" fmla="*/ 437407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3336596 w 5878318"/>
              <a:gd name="connsiteY4" fmla="*/ 63423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15795"/>
              <a:gd name="connsiteX1" fmla="*/ 48048 w 5878318"/>
              <a:gd name="connsiteY1" fmla="*/ 1107483 h 6915795"/>
              <a:gd name="connsiteX2" fmla="*/ 1352167 w 5878318"/>
              <a:gd name="connsiteY2" fmla="*/ 2788726 h 6915795"/>
              <a:gd name="connsiteX3" fmla="*/ 153632 w 5878318"/>
              <a:gd name="connsiteY3" fmla="*/ 4316924 h 6915795"/>
              <a:gd name="connsiteX4" fmla="*/ 2593646 w 5878318"/>
              <a:gd name="connsiteY4" fmla="*/ 6380458 h 6915795"/>
              <a:gd name="connsiteX5" fmla="*/ 3336596 w 5878318"/>
              <a:gd name="connsiteY5" fmla="*/ 6915795 h 6915795"/>
              <a:gd name="connsiteX6" fmla="*/ 5878318 w 5878318"/>
              <a:gd name="connsiteY6" fmla="*/ 6900297 h 6915795"/>
              <a:gd name="connsiteX7" fmla="*/ 5878318 w 5878318"/>
              <a:gd name="connsiteY7" fmla="*/ 19050 h 6915795"/>
              <a:gd name="connsiteX8" fmla="*/ 234674 w 5878318"/>
              <a:gd name="connsiteY8" fmla="*/ 0 h 6915795"/>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59364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2384096 w 5878318"/>
              <a:gd name="connsiteY4" fmla="*/ 6380458 h 6900297"/>
              <a:gd name="connsiteX5" fmla="*/ 2765096 w 5878318"/>
              <a:gd name="connsiteY5" fmla="*/ 6877695 h 6900297"/>
              <a:gd name="connsiteX6" fmla="*/ 5878318 w 5878318"/>
              <a:gd name="connsiteY6" fmla="*/ 6900297 h 6900297"/>
              <a:gd name="connsiteX7" fmla="*/ 5878318 w 5878318"/>
              <a:gd name="connsiteY7" fmla="*/ 19050 h 6900297"/>
              <a:gd name="connsiteX8" fmla="*/ 234674 w 5878318"/>
              <a:gd name="connsiteY8"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563367 w 5878318"/>
              <a:gd name="connsiteY4" fmla="*/ 565785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153632 w 5878318"/>
              <a:gd name="connsiteY3" fmla="*/ 431692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115817 w 5878318"/>
              <a:gd name="connsiteY4" fmla="*/ 56769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91782 w 5878318"/>
              <a:gd name="connsiteY3" fmla="*/ 441217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52167 w 5878318"/>
              <a:gd name="connsiteY2" fmla="*/ 27887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34674 w 5878318"/>
              <a:gd name="connsiteY0" fmla="*/ 0 h 6900297"/>
              <a:gd name="connsiteX1" fmla="*/ 48048 w 5878318"/>
              <a:gd name="connsiteY1" fmla="*/ 1107483 h 6900297"/>
              <a:gd name="connsiteX2" fmla="*/ 1364867 w 5878318"/>
              <a:gd name="connsiteY2" fmla="*/ 2763326 h 6900297"/>
              <a:gd name="connsiteX3" fmla="*/ 572732 w 5878318"/>
              <a:gd name="connsiteY3" fmla="*/ 4431224 h 6900297"/>
              <a:gd name="connsiteX4" fmla="*/ 1058667 w 5878318"/>
              <a:gd name="connsiteY4" fmla="*/ 5715000 h 6900297"/>
              <a:gd name="connsiteX5" fmla="*/ 2384096 w 5878318"/>
              <a:gd name="connsiteY5" fmla="*/ 6380458 h 6900297"/>
              <a:gd name="connsiteX6" fmla="*/ 2765096 w 5878318"/>
              <a:gd name="connsiteY6" fmla="*/ 6877695 h 6900297"/>
              <a:gd name="connsiteX7" fmla="*/ 5878318 w 5878318"/>
              <a:gd name="connsiteY7" fmla="*/ 6900297 h 6900297"/>
              <a:gd name="connsiteX8" fmla="*/ 5878318 w 5878318"/>
              <a:gd name="connsiteY8" fmla="*/ 19050 h 6900297"/>
              <a:gd name="connsiteX9" fmla="*/ 234674 w 5878318"/>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05905 w 5911491"/>
              <a:gd name="connsiteY3" fmla="*/ 4431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091840 w 5911491"/>
              <a:gd name="connsiteY4" fmla="*/ 57150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94805 w 5911491"/>
              <a:gd name="connsiteY3" fmla="*/ 431057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 name="connsiteX0" fmla="*/ 267847 w 5911491"/>
              <a:gd name="connsiteY0" fmla="*/ 0 h 6900297"/>
              <a:gd name="connsiteX1" fmla="*/ 30421 w 5911491"/>
              <a:gd name="connsiteY1" fmla="*/ 1107483 h 6900297"/>
              <a:gd name="connsiteX2" fmla="*/ 1398040 w 5911491"/>
              <a:gd name="connsiteY2" fmla="*/ 2763326 h 6900297"/>
              <a:gd name="connsiteX3" fmla="*/ 669405 w 5911491"/>
              <a:gd name="connsiteY3" fmla="*/ 4304224 h 6900297"/>
              <a:gd name="connsiteX4" fmla="*/ 1231540 w 5911491"/>
              <a:gd name="connsiteY4" fmla="*/ 5778500 h 6900297"/>
              <a:gd name="connsiteX5" fmla="*/ 2417269 w 5911491"/>
              <a:gd name="connsiteY5" fmla="*/ 6380458 h 6900297"/>
              <a:gd name="connsiteX6" fmla="*/ 2798269 w 5911491"/>
              <a:gd name="connsiteY6" fmla="*/ 6877695 h 6900297"/>
              <a:gd name="connsiteX7" fmla="*/ 5911491 w 5911491"/>
              <a:gd name="connsiteY7" fmla="*/ 6900297 h 6900297"/>
              <a:gd name="connsiteX8" fmla="*/ 5911491 w 5911491"/>
              <a:gd name="connsiteY8" fmla="*/ 19050 h 6900297"/>
              <a:gd name="connsiteX9" fmla="*/ 267847 w 5911491"/>
              <a:gd name="connsiteY9" fmla="*/ 0 h 690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11491" h="6900297">
                <a:moveTo>
                  <a:pt x="267847" y="0"/>
                </a:moveTo>
                <a:cubicBezTo>
                  <a:pt x="-62784" y="537275"/>
                  <a:pt x="-10908" y="771686"/>
                  <a:pt x="30421" y="1107483"/>
                </a:cubicBezTo>
                <a:cubicBezTo>
                  <a:pt x="102746" y="1686086"/>
                  <a:pt x="1315383" y="1859258"/>
                  <a:pt x="1398040" y="2763326"/>
                </a:cubicBezTo>
                <a:cubicBezTo>
                  <a:pt x="1480697" y="3667394"/>
                  <a:pt x="819922" y="3546637"/>
                  <a:pt x="669405" y="4304224"/>
                </a:cubicBezTo>
                <a:cubicBezTo>
                  <a:pt x="518888" y="5061811"/>
                  <a:pt x="669296" y="5447278"/>
                  <a:pt x="1231540" y="5778500"/>
                </a:cubicBezTo>
                <a:cubicBezTo>
                  <a:pt x="1857284" y="6122422"/>
                  <a:pt x="2118819" y="6024212"/>
                  <a:pt x="2417269" y="6380458"/>
                </a:cubicBezTo>
                <a:cubicBezTo>
                  <a:pt x="2715719" y="6736704"/>
                  <a:pt x="2671269" y="6711949"/>
                  <a:pt x="2798269" y="6877695"/>
                </a:cubicBezTo>
                <a:lnTo>
                  <a:pt x="5911491" y="6900297"/>
                </a:lnTo>
                <a:lnTo>
                  <a:pt x="5911491" y="19050"/>
                </a:lnTo>
                <a:lnTo>
                  <a:pt x="26784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 name="Рисунок 1">
            <a:extLst>
              <a:ext uri="{FF2B5EF4-FFF2-40B4-BE49-F238E27FC236}">
                <a16:creationId xmlns:a16="http://schemas.microsoft.com/office/drawing/2014/main" xmlns="" id="{0B92C58A-720C-4674-ABAB-45F25F1D713F}"/>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4566" t="-37" r="7474" b="-1658"/>
          <a:stretch/>
        </p:blipFill>
        <p:spPr>
          <a:xfrm>
            <a:off x="5397669" y="178116"/>
            <a:ext cx="6689776" cy="6378832"/>
          </a:xfrm>
          <a:custGeom>
            <a:avLst/>
            <a:gdLst>
              <a:gd name="connsiteX0" fmla="*/ 323103 w 7132515"/>
              <a:gd name="connsiteY0" fmla="*/ 0 h 6858000"/>
              <a:gd name="connsiteX1" fmla="*/ 7132515 w 7132515"/>
              <a:gd name="connsiteY1" fmla="*/ 3934 h 6858000"/>
              <a:gd name="connsiteX2" fmla="*/ 7132515 w 7132515"/>
              <a:gd name="connsiteY2" fmla="*/ 6164796 h 6858000"/>
              <a:gd name="connsiteX3" fmla="*/ 7130999 w 7132515"/>
              <a:gd name="connsiteY3" fmla="*/ 6858000 h 6858000"/>
              <a:gd name="connsiteX4" fmla="*/ 3375537 w 7132515"/>
              <a:gd name="connsiteY4" fmla="*/ 6850527 h 6858000"/>
              <a:gd name="connsiteX5" fmla="*/ 2915939 w 7132515"/>
              <a:gd name="connsiteY5" fmla="*/ 6341348 h 6858000"/>
              <a:gd name="connsiteX6" fmla="*/ 1485600 w 7132515"/>
              <a:gd name="connsiteY6" fmla="*/ 5743080 h 6858000"/>
              <a:gd name="connsiteX7" fmla="*/ 807500 w 7132515"/>
              <a:gd name="connsiteY7" fmla="*/ 4277840 h 6858000"/>
              <a:gd name="connsiteX8" fmla="*/ 1686448 w 7132515"/>
              <a:gd name="connsiteY8" fmla="*/ 2746388 h 6858000"/>
              <a:gd name="connsiteX9" fmla="*/ 36697 w 7132515"/>
              <a:gd name="connsiteY9" fmla="*/ 1100695 h 6858000"/>
              <a:gd name="connsiteX10" fmla="*/ 323103 w 7132515"/>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2515" h="6858000">
                <a:moveTo>
                  <a:pt x="323103" y="0"/>
                </a:moveTo>
                <a:lnTo>
                  <a:pt x="7132515" y="3934"/>
                </a:lnTo>
                <a:lnTo>
                  <a:pt x="7132515" y="6164796"/>
                </a:lnTo>
                <a:lnTo>
                  <a:pt x="7130999" y="6858000"/>
                </a:lnTo>
                <a:lnTo>
                  <a:pt x="3375537" y="6850527"/>
                </a:lnTo>
                <a:cubicBezTo>
                  <a:pt x="3222337" y="6685797"/>
                  <a:pt x="3230929" y="6525922"/>
                  <a:pt x="2915939" y="6341348"/>
                </a:cubicBezTo>
                <a:cubicBezTo>
                  <a:pt x="2600950" y="6156773"/>
                  <a:pt x="2240432" y="6084893"/>
                  <a:pt x="1485600" y="5743080"/>
                </a:cubicBezTo>
                <a:cubicBezTo>
                  <a:pt x="807368" y="5413888"/>
                  <a:pt x="625932" y="5030784"/>
                  <a:pt x="807500" y="4277840"/>
                </a:cubicBezTo>
                <a:cubicBezTo>
                  <a:pt x="989068" y="3524897"/>
                  <a:pt x="1786157" y="3644914"/>
                  <a:pt x="1686448" y="2746388"/>
                </a:cubicBezTo>
                <a:cubicBezTo>
                  <a:pt x="1586740" y="1847861"/>
                  <a:pt x="123942" y="1675751"/>
                  <a:pt x="36697" y="1100695"/>
                </a:cubicBezTo>
                <a:cubicBezTo>
                  <a:pt x="-13158" y="766956"/>
                  <a:pt x="-75736" y="533982"/>
                  <a:pt x="323103" y="0"/>
                </a:cubicBezTo>
                <a:close/>
              </a:path>
            </a:pathLst>
          </a:custGeom>
        </p:spPr>
      </p:pic>
      <p:sp>
        <p:nvSpPr>
          <p:cNvPr id="3" name="TextBox 2">
            <a:extLst>
              <a:ext uri="{FF2B5EF4-FFF2-40B4-BE49-F238E27FC236}">
                <a16:creationId xmlns:a16="http://schemas.microsoft.com/office/drawing/2014/main" xmlns="" id="{D0B72969-8567-490C-A9E2-92C86A6A4966}"/>
              </a:ext>
            </a:extLst>
          </p:cNvPr>
          <p:cNvSpPr txBox="1"/>
          <p:nvPr/>
        </p:nvSpPr>
        <p:spPr>
          <a:xfrm>
            <a:off x="137405" y="1899006"/>
            <a:ext cx="5845690" cy="1463286"/>
          </a:xfrm>
          <a:prstGeom prst="rect">
            <a:avLst/>
          </a:prstGeom>
          <a:noFill/>
        </p:spPr>
        <p:txBody>
          <a:bodyPr wrap="square" rtlCol="0">
            <a:spAutoFit/>
          </a:bodyPr>
          <a:lstStyle/>
          <a:p>
            <a:pPr algn="ctr">
              <a:lnSpc>
                <a:spcPct val="115000"/>
              </a:lnSpc>
              <a:spcAft>
                <a:spcPts val="1000"/>
              </a:spcAft>
            </a:pPr>
            <a:r>
              <a:rPr lang="ru-RU"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СТРАНА МУЛЬТЛАНДИЯ</a:t>
            </a:r>
            <a:endParaRPr lang="ru-RU"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5091CEF1-B026-4460-85DB-E6E27091DDEE}"/>
              </a:ext>
            </a:extLst>
          </p:cNvPr>
          <p:cNvSpPr/>
          <p:nvPr/>
        </p:nvSpPr>
        <p:spPr>
          <a:xfrm>
            <a:off x="4494825" y="1333755"/>
            <a:ext cx="450000" cy="270000"/>
          </a:xfrm>
          <a:prstGeom prst="rect">
            <a:avLst/>
          </a:prstGeom>
          <a:solidFill>
            <a:schemeClr val="accent2">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Равнобедренный треугольник 4">
            <a:extLst>
              <a:ext uri="{FF2B5EF4-FFF2-40B4-BE49-F238E27FC236}">
                <a16:creationId xmlns:a16="http://schemas.microsoft.com/office/drawing/2014/main" xmlns="" id="{F7329957-12D8-4A21-80E0-F51EBF1576DE}"/>
              </a:ext>
            </a:extLst>
          </p:cNvPr>
          <p:cNvSpPr/>
          <p:nvPr/>
        </p:nvSpPr>
        <p:spPr>
          <a:xfrm>
            <a:off x="3852988" y="1277633"/>
            <a:ext cx="336207" cy="315000"/>
          </a:xfrm>
          <a:prstGeom prst="triangle">
            <a:avLst/>
          </a:prstGeom>
          <a:solidFill>
            <a:schemeClr val="accent2">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a:extLst>
              <a:ext uri="{FF2B5EF4-FFF2-40B4-BE49-F238E27FC236}">
                <a16:creationId xmlns:a16="http://schemas.microsoft.com/office/drawing/2014/main" xmlns="" id="{E07C3386-8F08-4520-8F57-561F8005391A}"/>
              </a:ext>
            </a:extLst>
          </p:cNvPr>
          <p:cNvSpPr/>
          <p:nvPr/>
        </p:nvSpPr>
        <p:spPr>
          <a:xfrm>
            <a:off x="4457793" y="858600"/>
            <a:ext cx="270000" cy="270000"/>
          </a:xfrm>
          <a:prstGeom prst="ellipse">
            <a:avLst/>
          </a:prstGeom>
          <a:solidFill>
            <a:schemeClr val="accent4">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4"/>
              </a:solidFill>
            </a:endParaRPr>
          </a:p>
        </p:txBody>
      </p:sp>
      <p:sp>
        <p:nvSpPr>
          <p:cNvPr id="8" name="Хорда 7">
            <a:extLst>
              <a:ext uri="{FF2B5EF4-FFF2-40B4-BE49-F238E27FC236}">
                <a16:creationId xmlns:a16="http://schemas.microsoft.com/office/drawing/2014/main" xmlns="" id="{C34DCA2E-1C0A-45C1-9FCE-E59F58180955}"/>
              </a:ext>
            </a:extLst>
          </p:cNvPr>
          <p:cNvSpPr/>
          <p:nvPr/>
        </p:nvSpPr>
        <p:spPr>
          <a:xfrm>
            <a:off x="5121165" y="2911499"/>
            <a:ext cx="336206" cy="1147502"/>
          </a:xfrm>
          <a:custGeom>
            <a:avLst/>
            <a:gdLst>
              <a:gd name="connsiteX0" fmla="*/ 485715 w 501336"/>
              <a:gd name="connsiteY0" fmla="*/ 911452 h 1352811"/>
              <a:gd name="connsiteX1" fmla="*/ 39718 w 501336"/>
              <a:gd name="connsiteY1" fmla="*/ 1041782 h 1352811"/>
              <a:gd name="connsiteX2" fmla="*/ 1227 w 501336"/>
              <a:gd name="connsiteY2" fmla="*/ 609567 h 1352811"/>
              <a:gd name="connsiteX3" fmla="*/ 250668 w 501336"/>
              <a:gd name="connsiteY3" fmla="*/ -1 h 1352811"/>
              <a:gd name="connsiteX4" fmla="*/ 485715 w 501336"/>
              <a:gd name="connsiteY4" fmla="*/ 911452 h 1352811"/>
              <a:gd name="connsiteX0" fmla="*/ 485715 w 485850"/>
              <a:gd name="connsiteY0" fmla="*/ 911453 h 1352914"/>
              <a:gd name="connsiteX1" fmla="*/ 39718 w 485850"/>
              <a:gd name="connsiteY1" fmla="*/ 1041783 h 1352914"/>
              <a:gd name="connsiteX2" fmla="*/ 1227 w 485850"/>
              <a:gd name="connsiteY2" fmla="*/ 609568 h 1352914"/>
              <a:gd name="connsiteX3" fmla="*/ 250668 w 485850"/>
              <a:gd name="connsiteY3" fmla="*/ 0 h 1352914"/>
              <a:gd name="connsiteX4" fmla="*/ 485715 w 485850"/>
              <a:gd name="connsiteY4" fmla="*/ 911453 h 1352914"/>
              <a:gd name="connsiteX0" fmla="*/ 485715 w 486430"/>
              <a:gd name="connsiteY0" fmla="*/ 911453 h 1352914"/>
              <a:gd name="connsiteX1" fmla="*/ 39718 w 486430"/>
              <a:gd name="connsiteY1" fmla="*/ 1041783 h 1352914"/>
              <a:gd name="connsiteX2" fmla="*/ 1227 w 486430"/>
              <a:gd name="connsiteY2" fmla="*/ 609568 h 1352914"/>
              <a:gd name="connsiteX3" fmla="*/ 250668 w 486430"/>
              <a:gd name="connsiteY3" fmla="*/ 0 h 1352914"/>
              <a:gd name="connsiteX4" fmla="*/ 485715 w 486430"/>
              <a:gd name="connsiteY4" fmla="*/ 911453 h 1352914"/>
              <a:gd name="connsiteX0" fmla="*/ 485715 w 486852"/>
              <a:gd name="connsiteY0" fmla="*/ 911453 h 1352914"/>
              <a:gd name="connsiteX1" fmla="*/ 39718 w 486852"/>
              <a:gd name="connsiteY1" fmla="*/ 1041783 h 1352914"/>
              <a:gd name="connsiteX2" fmla="*/ 1227 w 486852"/>
              <a:gd name="connsiteY2" fmla="*/ 609568 h 1352914"/>
              <a:gd name="connsiteX3" fmla="*/ 250668 w 486852"/>
              <a:gd name="connsiteY3" fmla="*/ 0 h 1352914"/>
              <a:gd name="connsiteX4" fmla="*/ 485715 w 486852"/>
              <a:gd name="connsiteY4" fmla="*/ 911453 h 1352914"/>
              <a:gd name="connsiteX0" fmla="*/ 273849 w 327098"/>
              <a:gd name="connsiteY0" fmla="*/ 1147673 h 1373058"/>
              <a:gd name="connsiteX1" fmla="*/ 41212 w 327098"/>
              <a:gd name="connsiteY1" fmla="*/ 1041783 h 1373058"/>
              <a:gd name="connsiteX2" fmla="*/ 2721 w 327098"/>
              <a:gd name="connsiteY2" fmla="*/ 609568 h 1373058"/>
              <a:gd name="connsiteX3" fmla="*/ 252162 w 327098"/>
              <a:gd name="connsiteY3" fmla="*/ 0 h 1373058"/>
              <a:gd name="connsiteX4" fmla="*/ 273849 w 327098"/>
              <a:gd name="connsiteY4" fmla="*/ 1147673 h 1373058"/>
              <a:gd name="connsiteX0" fmla="*/ 241727 w 294976"/>
              <a:gd name="connsiteY0" fmla="*/ 1147673 h 1373322"/>
              <a:gd name="connsiteX1" fmla="*/ 9090 w 294976"/>
              <a:gd name="connsiteY1" fmla="*/ 1041783 h 1373322"/>
              <a:gd name="connsiteX2" fmla="*/ 46799 w 294976"/>
              <a:gd name="connsiteY2" fmla="*/ 601948 h 1373322"/>
              <a:gd name="connsiteX3" fmla="*/ 220040 w 294976"/>
              <a:gd name="connsiteY3" fmla="*/ 0 h 1373322"/>
              <a:gd name="connsiteX4" fmla="*/ 241727 w 294976"/>
              <a:gd name="connsiteY4" fmla="*/ 1147673 h 1373322"/>
              <a:gd name="connsiteX0" fmla="*/ 258102 w 311351"/>
              <a:gd name="connsiteY0" fmla="*/ 1147673 h 1373850"/>
              <a:gd name="connsiteX1" fmla="*/ 25465 w 311351"/>
              <a:gd name="connsiteY1" fmla="*/ 1041783 h 1373850"/>
              <a:gd name="connsiteX2" fmla="*/ 9834 w 311351"/>
              <a:gd name="connsiteY2" fmla="*/ 586708 h 1373850"/>
              <a:gd name="connsiteX3" fmla="*/ 236415 w 311351"/>
              <a:gd name="connsiteY3" fmla="*/ 0 h 1373850"/>
              <a:gd name="connsiteX4" fmla="*/ 258102 w 311351"/>
              <a:gd name="connsiteY4" fmla="*/ 1147673 h 1373850"/>
              <a:gd name="connsiteX0" fmla="*/ 258102 w 311351"/>
              <a:gd name="connsiteY0" fmla="*/ 1147673 h 1373850"/>
              <a:gd name="connsiteX1" fmla="*/ 25465 w 311351"/>
              <a:gd name="connsiteY1" fmla="*/ 1041783 h 1373850"/>
              <a:gd name="connsiteX2" fmla="*/ 9834 w 311351"/>
              <a:gd name="connsiteY2" fmla="*/ 586708 h 1373850"/>
              <a:gd name="connsiteX3" fmla="*/ 236415 w 311351"/>
              <a:gd name="connsiteY3" fmla="*/ 0 h 1373850"/>
              <a:gd name="connsiteX4" fmla="*/ 258102 w 311351"/>
              <a:gd name="connsiteY4" fmla="*/ 1147673 h 1373850"/>
              <a:gd name="connsiteX0" fmla="*/ 250854 w 304103"/>
              <a:gd name="connsiteY0" fmla="*/ 1147673 h 1375555"/>
              <a:gd name="connsiteX1" fmla="*/ 18217 w 304103"/>
              <a:gd name="connsiteY1" fmla="*/ 1041783 h 1375555"/>
              <a:gd name="connsiteX2" fmla="*/ 2586 w 304103"/>
              <a:gd name="connsiteY2" fmla="*/ 586708 h 1375555"/>
              <a:gd name="connsiteX3" fmla="*/ 229167 w 304103"/>
              <a:gd name="connsiteY3" fmla="*/ 0 h 1375555"/>
              <a:gd name="connsiteX4" fmla="*/ 250854 w 304103"/>
              <a:gd name="connsiteY4" fmla="*/ 1147673 h 1375555"/>
              <a:gd name="connsiteX0" fmla="*/ 250854 w 320610"/>
              <a:gd name="connsiteY0" fmla="*/ 1147673 h 1375555"/>
              <a:gd name="connsiteX1" fmla="*/ 18217 w 320610"/>
              <a:gd name="connsiteY1" fmla="*/ 1041783 h 1375555"/>
              <a:gd name="connsiteX2" fmla="*/ 2586 w 320610"/>
              <a:gd name="connsiteY2" fmla="*/ 586708 h 1375555"/>
              <a:gd name="connsiteX3" fmla="*/ 229167 w 320610"/>
              <a:gd name="connsiteY3" fmla="*/ 0 h 1375555"/>
              <a:gd name="connsiteX4" fmla="*/ 250854 w 320610"/>
              <a:gd name="connsiteY4" fmla="*/ 1147673 h 137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610" h="1375555">
                <a:moveTo>
                  <a:pt x="250854" y="1147673"/>
                </a:moveTo>
                <a:cubicBezTo>
                  <a:pt x="179005" y="1670840"/>
                  <a:pt x="29308" y="1143421"/>
                  <a:pt x="18217" y="1041783"/>
                </a:cubicBezTo>
                <a:cubicBezTo>
                  <a:pt x="-301" y="872089"/>
                  <a:pt x="-2995" y="738367"/>
                  <a:pt x="2586" y="586708"/>
                </a:cubicBezTo>
                <a:cubicBezTo>
                  <a:pt x="15318" y="240725"/>
                  <a:pt x="100320" y="0"/>
                  <a:pt x="229167" y="0"/>
                </a:cubicBezTo>
                <a:cubicBezTo>
                  <a:pt x="376096" y="273338"/>
                  <a:pt x="317285" y="447615"/>
                  <a:pt x="250854" y="1147673"/>
                </a:cubicBezTo>
                <a:close/>
              </a:path>
            </a:pathLst>
          </a:custGeom>
          <a:solidFill>
            <a:schemeClr val="accent4">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фигура 21">
            <a:extLst>
              <a:ext uri="{FF2B5EF4-FFF2-40B4-BE49-F238E27FC236}">
                <a16:creationId xmlns:a16="http://schemas.microsoft.com/office/drawing/2014/main" xmlns="" id="{A6715CEE-6A13-49AC-9537-D9425C1C1BD6}"/>
              </a:ext>
            </a:extLst>
          </p:cNvPr>
          <p:cNvSpPr/>
          <p:nvPr/>
        </p:nvSpPr>
        <p:spPr>
          <a:xfrm rot="1483570">
            <a:off x="4011193" y="2531889"/>
            <a:ext cx="908160" cy="151723"/>
          </a:xfrm>
          <a:custGeom>
            <a:avLst/>
            <a:gdLst>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85310"/>
              <a:gd name="connsiteX1" fmla="*/ 739140 w 4335780"/>
              <a:gd name="connsiteY1" fmla="*/ 0 h 785310"/>
              <a:gd name="connsiteX2" fmla="*/ 1432560 w 4335780"/>
              <a:gd name="connsiteY2" fmla="*/ 731520 h 785310"/>
              <a:gd name="connsiteX3" fmla="*/ 2179320 w 4335780"/>
              <a:gd name="connsiteY3" fmla="*/ 15240 h 785310"/>
              <a:gd name="connsiteX4" fmla="*/ 2880360 w 4335780"/>
              <a:gd name="connsiteY4" fmla="*/ 746760 h 785310"/>
              <a:gd name="connsiteX5" fmla="*/ 3611880 w 4335780"/>
              <a:gd name="connsiteY5" fmla="*/ 22860 h 785310"/>
              <a:gd name="connsiteX6" fmla="*/ 4335780 w 4335780"/>
              <a:gd name="connsiteY6" fmla="*/ 754380 h 785310"/>
              <a:gd name="connsiteX0" fmla="*/ 0 w 4335780"/>
              <a:gd name="connsiteY0" fmla="*/ 756950 h 810740"/>
              <a:gd name="connsiteX1" fmla="*/ 739140 w 4335780"/>
              <a:gd name="connsiteY1" fmla="*/ 25430 h 810740"/>
              <a:gd name="connsiteX2" fmla="*/ 1432560 w 4335780"/>
              <a:gd name="connsiteY2" fmla="*/ 756950 h 810740"/>
              <a:gd name="connsiteX3" fmla="*/ 2179320 w 4335780"/>
              <a:gd name="connsiteY3" fmla="*/ 40670 h 810740"/>
              <a:gd name="connsiteX4" fmla="*/ 2880360 w 4335780"/>
              <a:gd name="connsiteY4" fmla="*/ 772190 h 810740"/>
              <a:gd name="connsiteX5" fmla="*/ 3611880 w 4335780"/>
              <a:gd name="connsiteY5" fmla="*/ 48290 h 810740"/>
              <a:gd name="connsiteX6" fmla="*/ 4335780 w 4335780"/>
              <a:gd name="connsiteY6" fmla="*/ 779810 h 8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780" h="810740">
                <a:moveTo>
                  <a:pt x="0" y="756950"/>
                </a:moveTo>
                <a:cubicBezTo>
                  <a:pt x="246380" y="513110"/>
                  <a:pt x="500380" y="25430"/>
                  <a:pt x="739140" y="25430"/>
                </a:cubicBezTo>
                <a:cubicBezTo>
                  <a:pt x="977900" y="25430"/>
                  <a:pt x="1192530" y="754410"/>
                  <a:pt x="1432560" y="756950"/>
                </a:cubicBezTo>
                <a:cubicBezTo>
                  <a:pt x="1672590" y="759490"/>
                  <a:pt x="1938020" y="38130"/>
                  <a:pt x="2179320" y="40670"/>
                </a:cubicBezTo>
                <a:cubicBezTo>
                  <a:pt x="2420620" y="43210"/>
                  <a:pt x="2636520" y="1013490"/>
                  <a:pt x="2880360" y="772190"/>
                </a:cubicBezTo>
                <a:lnTo>
                  <a:pt x="3611880" y="48290"/>
                </a:lnTo>
                <a:cubicBezTo>
                  <a:pt x="3855720" y="-193010"/>
                  <a:pt x="4094480" y="535970"/>
                  <a:pt x="4335780" y="7798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фигура 22">
            <a:extLst>
              <a:ext uri="{FF2B5EF4-FFF2-40B4-BE49-F238E27FC236}">
                <a16:creationId xmlns:a16="http://schemas.microsoft.com/office/drawing/2014/main" xmlns="" id="{F317B666-44C3-4487-A0DF-D5A5852ABDCE}"/>
              </a:ext>
            </a:extLst>
          </p:cNvPr>
          <p:cNvSpPr/>
          <p:nvPr/>
        </p:nvSpPr>
        <p:spPr>
          <a:xfrm rot="16531375">
            <a:off x="5448700" y="2687410"/>
            <a:ext cx="908160" cy="151723"/>
          </a:xfrm>
          <a:custGeom>
            <a:avLst/>
            <a:gdLst>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54380"/>
              <a:gd name="connsiteX1" fmla="*/ 739140 w 4335780"/>
              <a:gd name="connsiteY1" fmla="*/ 0 h 754380"/>
              <a:gd name="connsiteX2" fmla="*/ 1432560 w 4335780"/>
              <a:gd name="connsiteY2" fmla="*/ 731520 h 754380"/>
              <a:gd name="connsiteX3" fmla="*/ 2179320 w 4335780"/>
              <a:gd name="connsiteY3" fmla="*/ 15240 h 754380"/>
              <a:gd name="connsiteX4" fmla="*/ 2880360 w 4335780"/>
              <a:gd name="connsiteY4" fmla="*/ 746760 h 754380"/>
              <a:gd name="connsiteX5" fmla="*/ 3611880 w 4335780"/>
              <a:gd name="connsiteY5" fmla="*/ 22860 h 754380"/>
              <a:gd name="connsiteX6" fmla="*/ 4335780 w 4335780"/>
              <a:gd name="connsiteY6" fmla="*/ 754380 h 754380"/>
              <a:gd name="connsiteX0" fmla="*/ 0 w 4335780"/>
              <a:gd name="connsiteY0" fmla="*/ 731520 h 785310"/>
              <a:gd name="connsiteX1" fmla="*/ 739140 w 4335780"/>
              <a:gd name="connsiteY1" fmla="*/ 0 h 785310"/>
              <a:gd name="connsiteX2" fmla="*/ 1432560 w 4335780"/>
              <a:gd name="connsiteY2" fmla="*/ 731520 h 785310"/>
              <a:gd name="connsiteX3" fmla="*/ 2179320 w 4335780"/>
              <a:gd name="connsiteY3" fmla="*/ 15240 h 785310"/>
              <a:gd name="connsiteX4" fmla="*/ 2880360 w 4335780"/>
              <a:gd name="connsiteY4" fmla="*/ 746760 h 785310"/>
              <a:gd name="connsiteX5" fmla="*/ 3611880 w 4335780"/>
              <a:gd name="connsiteY5" fmla="*/ 22860 h 785310"/>
              <a:gd name="connsiteX6" fmla="*/ 4335780 w 4335780"/>
              <a:gd name="connsiteY6" fmla="*/ 754380 h 785310"/>
              <a:gd name="connsiteX0" fmla="*/ 0 w 4335780"/>
              <a:gd name="connsiteY0" fmla="*/ 756950 h 810740"/>
              <a:gd name="connsiteX1" fmla="*/ 739140 w 4335780"/>
              <a:gd name="connsiteY1" fmla="*/ 25430 h 810740"/>
              <a:gd name="connsiteX2" fmla="*/ 1432560 w 4335780"/>
              <a:gd name="connsiteY2" fmla="*/ 756950 h 810740"/>
              <a:gd name="connsiteX3" fmla="*/ 2179320 w 4335780"/>
              <a:gd name="connsiteY3" fmla="*/ 40670 h 810740"/>
              <a:gd name="connsiteX4" fmla="*/ 2880360 w 4335780"/>
              <a:gd name="connsiteY4" fmla="*/ 772190 h 810740"/>
              <a:gd name="connsiteX5" fmla="*/ 3611880 w 4335780"/>
              <a:gd name="connsiteY5" fmla="*/ 48290 h 810740"/>
              <a:gd name="connsiteX6" fmla="*/ 4335780 w 4335780"/>
              <a:gd name="connsiteY6" fmla="*/ 779810 h 81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780" h="810740">
                <a:moveTo>
                  <a:pt x="0" y="756950"/>
                </a:moveTo>
                <a:cubicBezTo>
                  <a:pt x="246380" y="513110"/>
                  <a:pt x="500380" y="25430"/>
                  <a:pt x="739140" y="25430"/>
                </a:cubicBezTo>
                <a:cubicBezTo>
                  <a:pt x="977900" y="25430"/>
                  <a:pt x="1192530" y="754410"/>
                  <a:pt x="1432560" y="756950"/>
                </a:cubicBezTo>
                <a:cubicBezTo>
                  <a:pt x="1672590" y="759490"/>
                  <a:pt x="1938020" y="38130"/>
                  <a:pt x="2179320" y="40670"/>
                </a:cubicBezTo>
                <a:cubicBezTo>
                  <a:pt x="2420620" y="43210"/>
                  <a:pt x="2636520" y="1013490"/>
                  <a:pt x="2880360" y="772190"/>
                </a:cubicBezTo>
                <a:lnTo>
                  <a:pt x="3611880" y="48290"/>
                </a:lnTo>
                <a:cubicBezTo>
                  <a:pt x="3855720" y="-193010"/>
                  <a:pt x="4094480" y="535970"/>
                  <a:pt x="4335780" y="77981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Равнобедренный треугольник 26">
            <a:extLst>
              <a:ext uri="{FF2B5EF4-FFF2-40B4-BE49-F238E27FC236}">
                <a16:creationId xmlns:a16="http://schemas.microsoft.com/office/drawing/2014/main" xmlns="" id="{90269D15-39A6-44D5-A69F-0D6D88177B66}"/>
              </a:ext>
            </a:extLst>
          </p:cNvPr>
          <p:cNvSpPr/>
          <p:nvPr/>
        </p:nvSpPr>
        <p:spPr>
          <a:xfrm>
            <a:off x="4572996" y="3744001"/>
            <a:ext cx="146211" cy="136988"/>
          </a:xfrm>
          <a:prstGeom prs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Равнобедренный треугольник 28">
            <a:extLst>
              <a:ext uri="{FF2B5EF4-FFF2-40B4-BE49-F238E27FC236}">
                <a16:creationId xmlns:a16="http://schemas.microsoft.com/office/drawing/2014/main" xmlns="" id="{EA72F473-C12A-41E5-A556-4A27F0BB46D6}"/>
              </a:ext>
            </a:extLst>
          </p:cNvPr>
          <p:cNvSpPr/>
          <p:nvPr/>
        </p:nvSpPr>
        <p:spPr>
          <a:xfrm>
            <a:off x="5744671" y="3422319"/>
            <a:ext cx="238424" cy="223385"/>
          </a:xfrm>
          <a:prstGeom prst="triangl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a:extLst>
              <a:ext uri="{FF2B5EF4-FFF2-40B4-BE49-F238E27FC236}">
                <a16:creationId xmlns:a16="http://schemas.microsoft.com/office/drawing/2014/main" xmlns="" id="{D2098A52-1A1C-4754-B308-424A85398574}"/>
              </a:ext>
            </a:extLst>
          </p:cNvPr>
          <p:cNvSpPr/>
          <p:nvPr/>
        </p:nvSpPr>
        <p:spPr>
          <a:xfrm>
            <a:off x="721451" y="1848290"/>
            <a:ext cx="669600" cy="669600"/>
          </a:xfrm>
          <a:prstGeom prst="ellipse">
            <a:avLst/>
          </a:prstGeom>
          <a:solidFill>
            <a:schemeClr val="accent5">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xmlns="" id="{8DC5BC09-F4D4-4981-BB62-63A94980952D}"/>
              </a:ext>
            </a:extLst>
          </p:cNvPr>
          <p:cNvSpPr/>
          <p:nvPr/>
        </p:nvSpPr>
        <p:spPr>
          <a:xfrm>
            <a:off x="329585" y="1969198"/>
            <a:ext cx="669600" cy="669600"/>
          </a:xfrm>
          <a:prstGeom prst="ellipse">
            <a:avLst/>
          </a:pr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TextBox 39">
            <a:extLst>
              <a:ext uri="{FF2B5EF4-FFF2-40B4-BE49-F238E27FC236}">
                <a16:creationId xmlns:a16="http://schemas.microsoft.com/office/drawing/2014/main" xmlns="" id="{E54E4D73-4589-41AA-94BF-7C7BF48A8614}"/>
              </a:ext>
            </a:extLst>
          </p:cNvPr>
          <p:cNvSpPr txBox="1"/>
          <p:nvPr/>
        </p:nvSpPr>
        <p:spPr>
          <a:xfrm>
            <a:off x="58839" y="3499176"/>
            <a:ext cx="5526831" cy="1654107"/>
          </a:xfrm>
          <a:prstGeom prst="rect">
            <a:avLst/>
          </a:prstGeom>
          <a:noFill/>
        </p:spPr>
        <p:txBody>
          <a:bodyPr wrap="square">
            <a:spAutoFit/>
          </a:bodyPr>
          <a:lstStyle/>
          <a:p>
            <a:pPr algn="ctr">
              <a:lnSpc>
                <a:spcPct val="115000"/>
              </a:lnSpc>
              <a:spcAft>
                <a:spcPts val="80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МУЛЬТСТУДИЯ,</a:t>
            </a:r>
          </a:p>
          <a:p>
            <a:pPr algn="ctr">
              <a:lnSpc>
                <a:spcPct val="115000"/>
              </a:lnSpc>
              <a:spcAft>
                <a:spcPts val="80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КАК МОДУЛЬ </a:t>
            </a:r>
            <a:r>
              <a:rPr lang="en-US"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STEM</a:t>
            </a: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-ОБРАЗОВАНИЯ </a:t>
            </a:r>
          </a:p>
          <a:p>
            <a:pPr algn="ctr">
              <a:lnSpc>
                <a:spcPct val="115000"/>
              </a:lnSpc>
              <a:spcAft>
                <a:spcPts val="80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 РАБОТЕ С ДЕТЬМИ </a:t>
            </a:r>
          </a:p>
          <a:p>
            <a:pPr algn="ctr">
              <a:lnSpc>
                <a:spcPct val="115000"/>
              </a:lnSpc>
              <a:spcAft>
                <a:spcPts val="800"/>
              </a:spcAft>
            </a:pPr>
            <a:r>
              <a:rPr lang="ru-RU"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ДОШКОЛЬНОГО ВОЗРАСТА</a:t>
            </a:r>
            <a:endParaRPr lang="ru-RU" sz="1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8" name="Picture 4" descr="Логотип теремок">
            <a:extLst>
              <a:ext uri="{FF2B5EF4-FFF2-40B4-BE49-F238E27FC236}">
                <a16:creationId xmlns:a16="http://schemas.microsoft.com/office/drawing/2014/main" xmlns="" id="{97D7D5A3-2D49-43BD-BA80-7A6F9238241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555" y="51635"/>
            <a:ext cx="1710919" cy="1726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2D5A7431-D183-4840-8E59-A042B7D0C7FA}"/>
              </a:ext>
            </a:extLst>
          </p:cNvPr>
          <p:cNvSpPr txBox="1"/>
          <p:nvPr/>
        </p:nvSpPr>
        <p:spPr>
          <a:xfrm>
            <a:off x="2721000" y="6309000"/>
            <a:ext cx="4859999" cy="390684"/>
          </a:xfrm>
          <a:prstGeom prst="rect">
            <a:avLst/>
          </a:prstGeom>
          <a:noFill/>
        </p:spPr>
        <p:txBody>
          <a:bodyPr wrap="square" rtlCol="0">
            <a:spAutoFit/>
          </a:bodyPr>
          <a:lstStyle/>
          <a:p>
            <a:pPr indent="450215" algn="r">
              <a:lnSpc>
                <a:spcPct val="115000"/>
              </a:lnSpc>
              <a:spcAft>
                <a:spcPts val="1000"/>
              </a:spcAft>
            </a:pPr>
            <a:r>
              <a:rPr lang="ru-RU" sz="1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Автор:  Барская Светлана Анатольевна</a:t>
            </a:r>
            <a:endParaRPr lang="ru-RU" sz="1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14439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a:xfrm>
            <a:off x="786000" y="25687"/>
            <a:ext cx="10882800" cy="678875"/>
          </a:xfrm>
        </p:spPr>
        <p:txBody>
          <a:bodyPr>
            <a:normAutofit fontScale="90000"/>
          </a:bodyPr>
          <a:lstStyle/>
          <a:p>
            <a:r>
              <a:rPr lang="ru-RU" b="1" dirty="0">
                <a:latin typeface="Times New Roman" panose="02020603050405020304" pitchFamily="18" charset="0"/>
                <a:cs typeface="Times New Roman" panose="02020603050405020304" pitchFamily="18" charset="0"/>
              </a:rPr>
              <a:t> </a:t>
            </a:r>
            <a:r>
              <a:rPr lang="ru-RU" b="1" dirty="0">
                <a:solidFill>
                  <a:srgbClr val="FFFF00"/>
                </a:solidFill>
                <a:latin typeface="Times New Roman" panose="02020603050405020304" pitchFamily="18" charset="0"/>
                <a:cs typeface="Times New Roman" panose="02020603050405020304" pitchFamily="18" charset="0"/>
              </a:rPr>
              <a:t>Проект «Юные исследователи космоса»</a:t>
            </a: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12326" y="704562"/>
            <a:ext cx="11890500" cy="923330"/>
          </a:xfrm>
        </p:spPr>
        <p:txBody>
          <a:bodyPr>
            <a:normAutofit/>
          </a:bodyPr>
          <a:lstStyle/>
          <a:p>
            <a:pPr marL="0" indent="0" algn="just">
              <a:lnSpc>
                <a:spcPct val="100000"/>
              </a:lnSpc>
              <a:spcAft>
                <a:spcPts val="800"/>
              </a:spcAft>
              <a:buNone/>
            </a:pP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Цель: </a:t>
            </a:r>
            <a:r>
              <a:rPr lang="ru-RU" sz="1800" b="1" dirty="0">
                <a:solidFill>
                  <a:schemeClr val="bg1"/>
                </a:solidFill>
                <a:latin typeface="Times New Roman" pitchFamily="18" charset="0"/>
                <a:cs typeface="Times New Roman" pitchFamily="18" charset="0"/>
              </a:rPr>
              <a:t>Расширять первоначальные представления о звездах и  планетах, укрепление детско-родительских отношений в процессе творческой деятельности  через создание историй и книжек – малышек, создание авторского мультфильма  в технике «Пластилиновая анимация»</a:t>
            </a:r>
            <a:endParaRPr lang="ru-RU" b="1" dirty="0">
              <a:solidFill>
                <a:schemeClr val="bg1"/>
              </a:solidFill>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xmlns="" id="{A94F183F-A688-4A74-85CF-D97A89D3DE4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4952992" y="2071678"/>
            <a:ext cx="2006540" cy="1598861"/>
          </a:xfrm>
          <a:prstGeom prst="rect">
            <a:avLst/>
          </a:prstGeom>
        </p:spPr>
      </p:pic>
      <p:sp>
        <p:nvSpPr>
          <p:cNvPr id="9" name="Прямоугольник 8"/>
          <p:cNvSpPr/>
          <p:nvPr/>
        </p:nvSpPr>
        <p:spPr>
          <a:xfrm>
            <a:off x="-114000" y="6458847"/>
            <a:ext cx="3420000" cy="646331"/>
          </a:xfrm>
          <a:prstGeom prst="rect">
            <a:avLst/>
          </a:prstGeom>
        </p:spPr>
        <p:txBody>
          <a:bodyPr wrap="square">
            <a:spAutoFit/>
          </a:bodyPr>
          <a:lstStyle/>
          <a:p>
            <a:r>
              <a:rPr lang="ru-RU" dirty="0">
                <a:latin typeface="Times New Roman" pitchFamily="18" charset="0"/>
                <a:cs typeface="Times New Roman" pitchFamily="18" charset="0"/>
              </a:rPr>
              <a:t> </a:t>
            </a:r>
            <a:endParaRPr lang="ru-RU" dirty="0"/>
          </a:p>
          <a:p>
            <a:endParaRPr lang="ru-RU" dirty="0"/>
          </a:p>
        </p:txBody>
      </p:sp>
      <p:sp>
        <p:nvSpPr>
          <p:cNvPr id="10" name="TextBox 9"/>
          <p:cNvSpPr txBox="1"/>
          <p:nvPr/>
        </p:nvSpPr>
        <p:spPr>
          <a:xfrm>
            <a:off x="5466000" y="6458846"/>
            <a:ext cx="3735000" cy="646331"/>
          </a:xfrm>
          <a:prstGeom prst="rect">
            <a:avLst/>
          </a:prstGeom>
          <a:noFill/>
        </p:spPr>
        <p:txBody>
          <a:bodyPr wrap="square" rtlCol="0">
            <a:spAutoFit/>
          </a:bodyPr>
          <a:lstStyle/>
          <a:p>
            <a:r>
              <a:rPr lang="ru-RU" dirty="0">
                <a:hlinkClick r:id="rId3"/>
              </a:rPr>
              <a:t> </a:t>
            </a:r>
            <a:r>
              <a:rPr lang="ru-RU" dirty="0"/>
              <a:t> </a:t>
            </a:r>
          </a:p>
          <a:p>
            <a:endParaRPr lang="ru-RU" dirty="0"/>
          </a:p>
        </p:txBody>
      </p:sp>
      <p:pic>
        <p:nvPicPr>
          <p:cNvPr id="12" name="Рисунок 11">
            <a:extLst>
              <a:ext uri="{FF2B5EF4-FFF2-40B4-BE49-F238E27FC236}">
                <a16:creationId xmlns:a16="http://schemas.microsoft.com/office/drawing/2014/main" xmlns="" id="{38E49BA3-5A48-4552-A31B-9534E9715DFB}"/>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9762" y="1824316"/>
            <a:ext cx="3009165" cy="2256874"/>
          </a:xfrm>
          <a:prstGeom prst="rect">
            <a:avLst/>
          </a:prstGeom>
        </p:spPr>
      </p:pic>
      <p:pic>
        <p:nvPicPr>
          <p:cNvPr id="14" name="Рисунок 13">
            <a:extLst>
              <a:ext uri="{FF2B5EF4-FFF2-40B4-BE49-F238E27FC236}">
                <a16:creationId xmlns:a16="http://schemas.microsoft.com/office/drawing/2014/main" xmlns="" id="{D3C218E4-CDDF-42A9-9817-740171533C15}"/>
              </a:ext>
            </a:extLst>
          </p:cNvPr>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1526560" y="4019832"/>
            <a:ext cx="3212944" cy="2409708"/>
          </a:xfrm>
          <a:prstGeom prst="rect">
            <a:avLst/>
          </a:prstGeom>
        </p:spPr>
      </p:pic>
      <p:sp>
        <p:nvSpPr>
          <p:cNvPr id="15" name="TextBox 14">
            <a:extLst>
              <a:ext uri="{FF2B5EF4-FFF2-40B4-BE49-F238E27FC236}">
                <a16:creationId xmlns:a16="http://schemas.microsoft.com/office/drawing/2014/main" xmlns="" id="{F8F5F8C3-63D2-4D5D-A2EB-1087F7943B97}"/>
              </a:ext>
            </a:extLst>
          </p:cNvPr>
          <p:cNvSpPr txBox="1"/>
          <p:nvPr/>
        </p:nvSpPr>
        <p:spPr>
          <a:xfrm>
            <a:off x="-114000" y="4277614"/>
            <a:ext cx="1942988" cy="923330"/>
          </a:xfrm>
          <a:prstGeom prst="rect">
            <a:avLst/>
          </a:prstGeom>
          <a:noFill/>
        </p:spPr>
        <p:txBody>
          <a:bodyPr wrap="square" rtlCol="0">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Создание звездной туманности</a:t>
            </a:r>
          </a:p>
        </p:txBody>
      </p:sp>
      <p:pic>
        <p:nvPicPr>
          <p:cNvPr id="19" name="Рисунок 18">
            <a:extLst>
              <a:ext uri="{FF2B5EF4-FFF2-40B4-BE49-F238E27FC236}">
                <a16:creationId xmlns:a16="http://schemas.microsoft.com/office/drawing/2014/main" xmlns="" id="{BB109D12-D480-4708-9A7F-47E026CB5D17}"/>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17242" r="3520" b="8867"/>
          <a:stretch/>
        </p:blipFill>
        <p:spPr>
          <a:xfrm>
            <a:off x="8525999" y="1856054"/>
            <a:ext cx="3559205" cy="2044400"/>
          </a:xfrm>
          <a:prstGeom prst="rect">
            <a:avLst/>
          </a:prstGeom>
        </p:spPr>
      </p:pic>
      <p:pic>
        <p:nvPicPr>
          <p:cNvPr id="17" name="Рисунок 16">
            <a:extLst>
              <a:ext uri="{FF2B5EF4-FFF2-40B4-BE49-F238E27FC236}">
                <a16:creationId xmlns:a16="http://schemas.microsoft.com/office/drawing/2014/main" xmlns="" id="{87A0BB29-5CE8-461D-8F4B-5B14B1FC9D8D}"/>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918588" y="3943274"/>
            <a:ext cx="3152590" cy="2364443"/>
          </a:xfrm>
          <a:prstGeom prst="rect">
            <a:avLst/>
          </a:prstGeom>
        </p:spPr>
      </p:pic>
      <p:sp>
        <p:nvSpPr>
          <p:cNvPr id="20" name="TextBox 19">
            <a:extLst>
              <a:ext uri="{FF2B5EF4-FFF2-40B4-BE49-F238E27FC236}">
                <a16:creationId xmlns:a16="http://schemas.microsoft.com/office/drawing/2014/main" xmlns="" id="{0EE0B24E-5C84-4F8A-9A2B-6675A49F6970}"/>
              </a:ext>
            </a:extLst>
          </p:cNvPr>
          <p:cNvSpPr txBox="1"/>
          <p:nvPr/>
        </p:nvSpPr>
        <p:spPr>
          <a:xfrm>
            <a:off x="9876000" y="3953017"/>
            <a:ext cx="2209204" cy="923330"/>
          </a:xfrm>
          <a:prstGeom prst="rect">
            <a:avLst/>
          </a:prstGeom>
          <a:noFill/>
        </p:spPr>
        <p:txBody>
          <a:bodyPr wrap="square" rtlCol="0">
            <a:spAutoFit/>
          </a:bodyPr>
          <a:lstStyle/>
          <a:p>
            <a:pPr algn="ctr"/>
            <a:r>
              <a:rPr lang="ru-RU" b="1" dirty="0">
                <a:solidFill>
                  <a:srgbClr val="002060"/>
                </a:solidFill>
                <a:latin typeface="Times New Roman" panose="02020603050405020304" pitchFamily="18" charset="0"/>
                <a:cs typeface="Times New Roman" panose="02020603050405020304" pitchFamily="18" charset="0"/>
              </a:rPr>
              <a:t>Создание героев мультфильма из пластилина</a:t>
            </a:r>
          </a:p>
        </p:txBody>
      </p:sp>
      <p:grpSp>
        <p:nvGrpSpPr>
          <p:cNvPr id="13" name="Группа 12"/>
          <p:cNvGrpSpPr/>
          <p:nvPr/>
        </p:nvGrpSpPr>
        <p:grpSpPr>
          <a:xfrm>
            <a:off x="10382280" y="5429264"/>
            <a:ext cx="1428760" cy="982626"/>
            <a:chOff x="10239404" y="4857760"/>
            <a:chExt cx="1500198" cy="1411254"/>
          </a:xfrm>
        </p:grpSpPr>
        <p:sp>
          <p:nvSpPr>
            <p:cNvPr id="16" name="Стрелка вверх 15"/>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10239404" y="5715016"/>
              <a:ext cx="1500198" cy="553998"/>
            </a:xfrm>
            <a:prstGeom prst="rect">
              <a:avLst/>
            </a:prstGeom>
            <a:solidFill>
              <a:schemeClr val="bg1"/>
            </a:solidFill>
          </p:spPr>
          <p:txBody>
            <a:bodyPr wrap="square" rtlCol="0">
              <a:spAutoFit/>
            </a:bodyPr>
            <a:lstStyle/>
            <a:p>
              <a:pPr algn="ctr"/>
              <a:r>
                <a:rPr lang="ru-RU" sz="1000" dirty="0" smtClean="0">
                  <a:solidFill>
                    <a:srgbClr val="002060"/>
                  </a:solidFill>
                  <a:hlinkClick r:id="rId8" action="ppaction://hlinksldjump"/>
                </a:rPr>
                <a:t>Нажмите, чтобы вернуться в «Путеводитель»</a:t>
              </a:r>
              <a:r>
                <a:rPr lang="ru-RU" sz="1000" dirty="0" smtClean="0">
                  <a:solidFill>
                    <a:schemeClr val="bg1"/>
                  </a:solidFill>
                  <a:hlinkClick r:id="rId8"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1009734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a:xfrm>
            <a:off x="1309200" y="0"/>
            <a:ext cx="10882800" cy="678875"/>
          </a:xfrm>
        </p:spPr>
        <p:txBody>
          <a:bodyPr>
            <a:normAutofit fontScale="90000"/>
          </a:bodyPr>
          <a:lstStyle/>
          <a:p>
            <a:r>
              <a:rPr lang="ru-RU" b="1" dirty="0">
                <a:latin typeface="Times New Roman" panose="02020603050405020304" pitchFamily="18" charset="0"/>
                <a:cs typeface="Times New Roman" panose="02020603050405020304" pitchFamily="18" charset="0"/>
              </a:rPr>
              <a:t> </a:t>
            </a:r>
            <a:r>
              <a:rPr lang="ru-RU" b="1" dirty="0">
                <a:solidFill>
                  <a:srgbClr val="FFFF00"/>
                </a:solidFill>
                <a:latin typeface="Times New Roman" panose="02020603050405020304" pitchFamily="18" charset="0"/>
                <a:cs typeface="Times New Roman" panose="02020603050405020304" pitchFamily="18" charset="0"/>
              </a:rPr>
              <a:t>Проект «Юные исследователи космоса»</a:t>
            </a: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12326" y="704562"/>
            <a:ext cx="11890500" cy="923330"/>
          </a:xfrm>
        </p:spPr>
        <p:txBody>
          <a:bodyPr>
            <a:normAutofit/>
          </a:bodyPr>
          <a:lstStyle/>
          <a:p>
            <a:pPr marL="0" indent="0" algn="just">
              <a:lnSpc>
                <a:spcPct val="100000"/>
              </a:lnSpc>
              <a:spcAft>
                <a:spcPts val="800"/>
              </a:spcAft>
              <a:buNone/>
            </a:pP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b="1" dirty="0">
              <a:solidFill>
                <a:schemeClr val="bg1"/>
              </a:solidFill>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xmlns="" id="{A94F183F-A688-4A74-85CF-D97A89D3DE4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238084" y="500042"/>
            <a:ext cx="1255147" cy="1000132"/>
          </a:xfrm>
          <a:prstGeom prst="rect">
            <a:avLst/>
          </a:prstGeom>
        </p:spPr>
      </p:pic>
      <p:sp>
        <p:nvSpPr>
          <p:cNvPr id="9" name="Прямоугольник 8"/>
          <p:cNvSpPr/>
          <p:nvPr/>
        </p:nvSpPr>
        <p:spPr>
          <a:xfrm>
            <a:off x="27406" y="4247766"/>
            <a:ext cx="3420000" cy="646331"/>
          </a:xfrm>
          <a:prstGeom prst="rect">
            <a:avLst/>
          </a:prstGeom>
        </p:spPr>
        <p:txBody>
          <a:bodyPr wrap="square">
            <a:spAutoFit/>
          </a:bodyPr>
          <a:lstStyle/>
          <a:p>
            <a:r>
              <a:rPr lang="ru-RU" dirty="0">
                <a:latin typeface="Times New Roman" pitchFamily="18" charset="0"/>
                <a:cs typeface="Times New Roman" pitchFamily="18" charset="0"/>
                <a:hlinkClick r:id="rId3"/>
              </a:rPr>
              <a:t> </a:t>
            </a:r>
            <a:r>
              <a:rPr lang="en-US" dirty="0">
                <a:hlinkClick r:id="rId3"/>
              </a:rPr>
              <a:t>https://youtu.be/DDjUgtVA5YM</a:t>
            </a:r>
            <a:endParaRPr lang="ru-RU" dirty="0"/>
          </a:p>
          <a:p>
            <a:endParaRPr lang="ru-RU" dirty="0"/>
          </a:p>
        </p:txBody>
      </p:sp>
      <p:sp>
        <p:nvSpPr>
          <p:cNvPr id="10" name="TextBox 9"/>
          <p:cNvSpPr txBox="1"/>
          <p:nvPr/>
        </p:nvSpPr>
        <p:spPr>
          <a:xfrm>
            <a:off x="3531000" y="6318395"/>
            <a:ext cx="3735000" cy="646331"/>
          </a:xfrm>
          <a:prstGeom prst="rect">
            <a:avLst/>
          </a:prstGeom>
          <a:noFill/>
        </p:spPr>
        <p:txBody>
          <a:bodyPr wrap="square" rtlCol="0">
            <a:spAutoFit/>
          </a:bodyPr>
          <a:lstStyle/>
          <a:p>
            <a:r>
              <a:rPr lang="ru-RU" dirty="0">
                <a:hlinkClick r:id="rId4"/>
              </a:rPr>
              <a:t> </a:t>
            </a:r>
            <a:r>
              <a:rPr lang="en-US" dirty="0">
                <a:hlinkClick r:id="rId4"/>
              </a:rPr>
              <a:t>https://youtu.be/DSyjZonhmeo</a:t>
            </a:r>
            <a:endParaRPr lang="ru-RU" dirty="0"/>
          </a:p>
          <a:p>
            <a:endParaRPr lang="ru-RU" dirty="0"/>
          </a:p>
        </p:txBody>
      </p:sp>
      <p:pic>
        <p:nvPicPr>
          <p:cNvPr id="5" name="Рисунок 4">
            <a:extLst>
              <a:ext uri="{FF2B5EF4-FFF2-40B4-BE49-F238E27FC236}">
                <a16:creationId xmlns:a16="http://schemas.microsoft.com/office/drawing/2014/main" xmlns="" id="{6A46B538-ADC9-4263-9E59-C47BF15511D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9235" y="1854000"/>
            <a:ext cx="3929577" cy="2220223"/>
          </a:xfrm>
          <a:prstGeom prst="rect">
            <a:avLst/>
          </a:prstGeom>
        </p:spPr>
      </p:pic>
      <p:pic>
        <p:nvPicPr>
          <p:cNvPr id="7" name="Рисунок 6">
            <a:extLst>
              <a:ext uri="{FF2B5EF4-FFF2-40B4-BE49-F238E27FC236}">
                <a16:creationId xmlns:a16="http://schemas.microsoft.com/office/drawing/2014/main" xmlns="" id="{DF5BF43E-76D0-4E40-B5CD-213479491A4B}"/>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216000" y="4098172"/>
            <a:ext cx="3933656" cy="2220223"/>
          </a:xfrm>
          <a:prstGeom prst="rect">
            <a:avLst/>
          </a:prstGeom>
        </p:spPr>
      </p:pic>
      <p:pic>
        <p:nvPicPr>
          <p:cNvPr id="6" name="Рисунок 5">
            <a:extLst>
              <a:ext uri="{FF2B5EF4-FFF2-40B4-BE49-F238E27FC236}">
                <a16:creationId xmlns:a16="http://schemas.microsoft.com/office/drawing/2014/main" xmlns="" id="{3BC24757-9F0A-4882-9C95-CA0F0A4BDAAA}"/>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9525024" y="1285860"/>
            <a:ext cx="2437659" cy="3375000"/>
          </a:xfrm>
          <a:prstGeom prst="rect">
            <a:avLst/>
          </a:prstGeom>
          <a:solidFill>
            <a:srgbClr val="FFFFFF">
              <a:shade val="85000"/>
            </a:srgbClr>
          </a:solidFill>
          <a:ln w="8890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a:extLst>
              <a:ext uri="{FF2B5EF4-FFF2-40B4-BE49-F238E27FC236}">
                <a16:creationId xmlns:a16="http://schemas.microsoft.com/office/drawing/2014/main" xmlns="" id="{803DA709-DA53-4205-8FAC-5CB42801A8CB}"/>
              </a:ext>
            </a:extLst>
          </p:cNvPr>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4914867" y="639000"/>
            <a:ext cx="4469577" cy="3192554"/>
          </a:xfrm>
          <a:prstGeom prst="rect">
            <a:avLst/>
          </a:prstGeom>
        </p:spPr>
      </p:pic>
      <p:grpSp>
        <p:nvGrpSpPr>
          <p:cNvPr id="11" name="Группа 10"/>
          <p:cNvGrpSpPr/>
          <p:nvPr/>
        </p:nvGrpSpPr>
        <p:grpSpPr>
          <a:xfrm>
            <a:off x="10310842" y="5286387"/>
            <a:ext cx="1428760" cy="1150887"/>
            <a:chOff x="10239404" y="4857760"/>
            <a:chExt cx="1500198" cy="1652912"/>
          </a:xfrm>
        </p:grpSpPr>
        <p:sp>
          <p:nvSpPr>
            <p:cNvPr id="13" name="Стрелка вверх 12"/>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10239404" y="5715016"/>
              <a:ext cx="1500198" cy="795656"/>
            </a:xfrm>
            <a:prstGeom prst="rect">
              <a:avLst/>
            </a:prstGeom>
            <a:solidFill>
              <a:schemeClr val="bg1"/>
            </a:solidFill>
          </p:spPr>
          <p:txBody>
            <a:bodyPr wrap="square" rtlCol="0">
              <a:spAutoFit/>
            </a:bodyPr>
            <a:lstStyle/>
            <a:p>
              <a:pPr algn="ctr"/>
              <a:r>
                <a:rPr lang="ru-RU" sz="1000" dirty="0" smtClean="0">
                  <a:solidFill>
                    <a:srgbClr val="002060"/>
                  </a:solidFill>
                  <a:hlinkClick r:id="rId9" action="ppaction://hlinksldjump"/>
                </a:rPr>
                <a:t>Нажмите, чтобы вернуться в «Путеводитель»</a:t>
              </a:r>
              <a:r>
                <a:rPr lang="ru-RU" sz="1000" dirty="0" smtClean="0">
                  <a:solidFill>
                    <a:schemeClr val="bg1"/>
                  </a:solidFill>
                  <a:hlinkClick r:id="rId9"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22597612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a:xfrm>
            <a:off x="426000" y="0"/>
            <a:ext cx="11104500" cy="810000"/>
          </a:xfrm>
        </p:spPr>
        <p:txBody>
          <a:bodyPr>
            <a:normAutofit fontScale="90000"/>
          </a:bodyPr>
          <a:lstStyle/>
          <a:p>
            <a:pPr algn="ctr"/>
            <a:r>
              <a:rPr lang="ru-RU" sz="3200" b="1" dirty="0">
                <a:solidFill>
                  <a:srgbClr val="FFFF00"/>
                </a:solidFill>
                <a:latin typeface="Times New Roman" panose="02020603050405020304" pitchFamily="18" charset="0"/>
                <a:cs typeface="Times New Roman" panose="02020603050405020304" pitchFamily="18" charset="0"/>
              </a:rPr>
              <a:t>Познавательный проект </a:t>
            </a:r>
            <a:br>
              <a:rPr lang="ru-RU" sz="3200" b="1" dirty="0">
                <a:solidFill>
                  <a:srgbClr val="FFFF00"/>
                </a:solidFill>
                <a:latin typeface="Times New Roman" panose="02020603050405020304" pitchFamily="18" charset="0"/>
                <a:cs typeface="Times New Roman" panose="02020603050405020304" pitchFamily="18" charset="0"/>
              </a:rPr>
            </a:br>
            <a:r>
              <a:rPr lang="ru-RU" sz="3200" b="1" dirty="0">
                <a:solidFill>
                  <a:srgbClr val="FFFF00"/>
                </a:solidFill>
                <a:latin typeface="Times New Roman" panose="02020603050405020304" pitchFamily="18" charset="0"/>
                <a:cs typeface="Times New Roman" panose="02020603050405020304" pitchFamily="18" charset="0"/>
              </a:rPr>
              <a:t>«Что такое хорошо? Что такое плохо?»</a:t>
            </a:r>
            <a:endParaRPr lang="ru-RU" b="1" dirty="0">
              <a:solidFill>
                <a:srgbClr val="FFFF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1809720" y="928670"/>
            <a:ext cx="9572692" cy="810000"/>
          </a:xfrm>
        </p:spPr>
        <p:txBody>
          <a:bodyPr>
            <a:normAutofit fontScale="92500" lnSpcReduction="20000"/>
          </a:bodyPr>
          <a:lstStyle/>
          <a:p>
            <a:pPr>
              <a:buNone/>
            </a:pPr>
            <a:r>
              <a:rPr lang="ru-RU" sz="29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Цель: </a:t>
            </a:r>
            <a:r>
              <a:rPr lang="ru-RU" sz="2900" b="1" dirty="0">
                <a:solidFill>
                  <a:srgbClr val="002060"/>
                </a:solidFill>
                <a:latin typeface="Times New Roman" pitchFamily="18" charset="0"/>
                <a:cs typeface="Times New Roman" pitchFamily="18" charset="0"/>
              </a:rPr>
              <a:t> </a:t>
            </a:r>
            <a:r>
              <a:rPr lang="ru-RU" sz="1800" b="1" dirty="0">
                <a:solidFill>
                  <a:schemeClr val="bg1"/>
                </a:solidFill>
                <a:latin typeface="Times New Roman" pitchFamily="18" charset="0"/>
                <a:cs typeface="Times New Roman" pitchFamily="18" charset="0"/>
              </a:rPr>
              <a:t>уточнить представление детей о добрых и злых поступках и их последствии, развивать умение высказывать суждения, побуждать детей к положительным поступкам и делам, создание авторского мультфильма  в  технике «Пластилиновая анимация».</a:t>
            </a:r>
          </a:p>
          <a:p>
            <a:pPr marL="0" indent="0" algn="just">
              <a:lnSpc>
                <a:spcPct val="100000"/>
              </a:lnSpc>
              <a:spcAft>
                <a:spcPts val="800"/>
              </a:spcAft>
              <a:buNone/>
            </a:pPr>
            <a:endParaRPr lang="ru-RU" b="1" dirty="0">
              <a:solidFill>
                <a:srgbClr val="002060"/>
              </a:solidFill>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xmlns="" id="{A94F183F-A688-4A74-85CF-D97A89D3DE4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380960" y="357166"/>
            <a:ext cx="1554142" cy="1238379"/>
          </a:xfrm>
          <a:prstGeom prst="rect">
            <a:avLst/>
          </a:prstGeom>
        </p:spPr>
      </p:pic>
      <p:sp>
        <p:nvSpPr>
          <p:cNvPr id="9" name="Прямоугольник 8"/>
          <p:cNvSpPr/>
          <p:nvPr/>
        </p:nvSpPr>
        <p:spPr>
          <a:xfrm>
            <a:off x="0" y="5904000"/>
            <a:ext cx="3231000" cy="646331"/>
          </a:xfrm>
          <a:prstGeom prst="rect">
            <a:avLst/>
          </a:prstGeom>
        </p:spPr>
        <p:txBody>
          <a:bodyPr wrap="square">
            <a:spAutoFit/>
          </a:bodyPr>
          <a:lstStyle/>
          <a:p>
            <a:r>
              <a:rPr lang="ru-RU" dirty="0">
                <a:latin typeface="Times New Roman" pitchFamily="18" charset="0"/>
                <a:cs typeface="Times New Roman" pitchFamily="18" charset="0"/>
              </a:rPr>
              <a:t> </a:t>
            </a:r>
            <a:endParaRPr lang="ru-RU" dirty="0"/>
          </a:p>
          <a:p>
            <a:endParaRPr lang="ru-RU" dirty="0"/>
          </a:p>
        </p:txBody>
      </p:sp>
      <p:sp>
        <p:nvSpPr>
          <p:cNvPr id="10" name="TextBox 9"/>
          <p:cNvSpPr txBox="1"/>
          <p:nvPr/>
        </p:nvSpPr>
        <p:spPr>
          <a:xfrm>
            <a:off x="12326" y="6227165"/>
            <a:ext cx="3756000" cy="646331"/>
          </a:xfrm>
          <a:prstGeom prst="rect">
            <a:avLst/>
          </a:prstGeom>
          <a:noFill/>
        </p:spPr>
        <p:txBody>
          <a:bodyPr wrap="square" rtlCol="0">
            <a:spAutoFit/>
          </a:bodyPr>
          <a:lstStyle/>
          <a:p>
            <a:r>
              <a:rPr lang="ru-RU" dirty="0"/>
              <a:t> </a:t>
            </a:r>
          </a:p>
          <a:p>
            <a:endParaRPr lang="ru-RU" dirty="0"/>
          </a:p>
        </p:txBody>
      </p:sp>
      <p:pic>
        <p:nvPicPr>
          <p:cNvPr id="7" name="Рисунок 6">
            <a:extLst>
              <a:ext uri="{FF2B5EF4-FFF2-40B4-BE49-F238E27FC236}">
                <a16:creationId xmlns:a16="http://schemas.microsoft.com/office/drawing/2014/main" xmlns="" id="{A93CB9EC-6B8A-47DC-94D1-AE6D7A716D5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797" y="1886246"/>
            <a:ext cx="1744608" cy="2326144"/>
          </a:xfrm>
          <a:prstGeom prst="rect">
            <a:avLst/>
          </a:prstGeom>
        </p:spPr>
      </p:pic>
      <p:pic>
        <p:nvPicPr>
          <p:cNvPr id="12" name="Рисунок 11">
            <a:extLst>
              <a:ext uri="{FF2B5EF4-FFF2-40B4-BE49-F238E27FC236}">
                <a16:creationId xmlns:a16="http://schemas.microsoft.com/office/drawing/2014/main" xmlns="" id="{F4AC26EC-DB40-498F-9760-450A39E4B7D1}"/>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19766" y="1964818"/>
            <a:ext cx="2885367" cy="2169000"/>
          </a:xfrm>
          <a:prstGeom prst="rect">
            <a:avLst/>
          </a:prstGeom>
        </p:spPr>
      </p:pic>
      <p:sp>
        <p:nvSpPr>
          <p:cNvPr id="13" name="TextBox 12">
            <a:extLst>
              <a:ext uri="{FF2B5EF4-FFF2-40B4-BE49-F238E27FC236}">
                <a16:creationId xmlns:a16="http://schemas.microsoft.com/office/drawing/2014/main" xmlns="" id="{A09299E3-5452-4786-BFF5-20EF20A90907}"/>
              </a:ext>
            </a:extLst>
          </p:cNvPr>
          <p:cNvSpPr txBox="1"/>
          <p:nvPr/>
        </p:nvSpPr>
        <p:spPr>
          <a:xfrm>
            <a:off x="352337" y="6058569"/>
            <a:ext cx="3567326" cy="369332"/>
          </a:xfrm>
          <a:prstGeom prst="rect">
            <a:avLst/>
          </a:prstGeom>
          <a:noFill/>
        </p:spPr>
        <p:txBody>
          <a:bodyPr wrap="square" rtlCol="0">
            <a:spAutoFit/>
          </a:bodyPr>
          <a:lstStyle/>
          <a:p>
            <a:r>
              <a:rPr lang="ru-RU" b="1" dirty="0">
                <a:solidFill>
                  <a:srgbClr val="002060"/>
                </a:solidFill>
                <a:latin typeface="Times New Roman" panose="02020603050405020304" pitchFamily="18" charset="0"/>
                <a:cs typeface="Times New Roman" panose="02020603050405020304" pitchFamily="18" charset="0"/>
              </a:rPr>
              <a:t>Как мы помогаем дома маме…</a:t>
            </a:r>
          </a:p>
        </p:txBody>
      </p:sp>
      <p:grpSp>
        <p:nvGrpSpPr>
          <p:cNvPr id="11" name="Группа 10"/>
          <p:cNvGrpSpPr/>
          <p:nvPr/>
        </p:nvGrpSpPr>
        <p:grpSpPr>
          <a:xfrm>
            <a:off x="10025090" y="5286388"/>
            <a:ext cx="1428760" cy="982626"/>
            <a:chOff x="10239404" y="4857760"/>
            <a:chExt cx="1500198" cy="1411254"/>
          </a:xfrm>
        </p:grpSpPr>
        <p:sp>
          <p:nvSpPr>
            <p:cNvPr id="14" name="Стрелка вверх 13"/>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0239404" y="5715016"/>
              <a:ext cx="1500198" cy="553998"/>
            </a:xfrm>
            <a:prstGeom prst="rect">
              <a:avLst/>
            </a:prstGeom>
            <a:solidFill>
              <a:schemeClr val="bg1"/>
            </a:solidFill>
          </p:spPr>
          <p:txBody>
            <a:bodyPr wrap="square" rtlCol="0">
              <a:spAutoFit/>
            </a:bodyPr>
            <a:lstStyle/>
            <a:p>
              <a:pPr algn="ctr"/>
              <a:r>
                <a:rPr lang="ru-RU" sz="1000" dirty="0" smtClean="0">
                  <a:solidFill>
                    <a:srgbClr val="002060"/>
                  </a:solidFill>
                  <a:hlinkClick r:id="rId5" action="ppaction://hlinksldjump"/>
                </a:rPr>
                <a:t>Нажмите, чтобы вернуться в «Путеводитель»</a:t>
              </a:r>
              <a:r>
                <a:rPr lang="ru-RU" sz="1000" dirty="0" smtClean="0">
                  <a:solidFill>
                    <a:schemeClr val="bg1"/>
                  </a:solidFill>
                  <a:hlinkClick r:id="rId5"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1009734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a:xfrm>
            <a:off x="561000" y="0"/>
            <a:ext cx="11070000" cy="1325563"/>
          </a:xfrm>
        </p:spPr>
        <p:txBody>
          <a:bodyPr/>
          <a:lstStyle/>
          <a:p>
            <a:pPr algn="ctr"/>
            <a:r>
              <a:rPr lang="ru-RU" b="1" dirty="0">
                <a:latin typeface="Times New Roman" panose="02020603050405020304" pitchFamily="18" charset="0"/>
                <a:cs typeface="Times New Roman" panose="02020603050405020304" pitchFamily="18" charset="0"/>
              </a:rPr>
              <a:t> </a:t>
            </a:r>
            <a:r>
              <a:rPr lang="ru-RU" sz="3200" b="1" dirty="0">
                <a:solidFill>
                  <a:srgbClr val="FFFF00"/>
                </a:solidFill>
                <a:latin typeface="Times New Roman" panose="02020603050405020304" pitchFamily="18" charset="0"/>
                <a:cs typeface="Times New Roman" panose="02020603050405020304" pitchFamily="18" charset="0"/>
              </a:rPr>
              <a:t>Познавательный проект </a:t>
            </a:r>
            <a:br>
              <a:rPr lang="ru-RU" sz="3200" b="1" dirty="0">
                <a:solidFill>
                  <a:srgbClr val="FFFF00"/>
                </a:solidFill>
                <a:latin typeface="Times New Roman" panose="02020603050405020304" pitchFamily="18" charset="0"/>
                <a:cs typeface="Times New Roman" panose="02020603050405020304" pitchFamily="18" charset="0"/>
              </a:rPr>
            </a:br>
            <a:r>
              <a:rPr lang="ru-RU" sz="3200" b="1" dirty="0">
                <a:solidFill>
                  <a:srgbClr val="FFFF00"/>
                </a:solidFill>
                <a:latin typeface="Times New Roman" panose="02020603050405020304" pitchFamily="18" charset="0"/>
                <a:cs typeface="Times New Roman" panose="02020603050405020304" pitchFamily="18" charset="0"/>
              </a:rPr>
              <a:t>«Что такое хорошо? Что такое плохо?»</a:t>
            </a:r>
            <a:endParaRPr lang="ru-RU" b="1" dirty="0">
              <a:solidFill>
                <a:srgbClr val="FFFF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0" y="1854000"/>
            <a:ext cx="11991000" cy="810000"/>
          </a:xfrm>
        </p:spPr>
        <p:txBody>
          <a:bodyPr>
            <a:normAutofit/>
          </a:bodyPr>
          <a:lstStyle/>
          <a:p>
            <a:pPr>
              <a:buNone/>
            </a:pPr>
            <a:r>
              <a:rPr lang="ru-RU" sz="29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800" b="1" dirty="0">
              <a:solidFill>
                <a:srgbClr val="002060"/>
              </a:solidFill>
              <a:latin typeface="Times New Roman" pitchFamily="18" charset="0"/>
              <a:cs typeface="Times New Roman" pitchFamily="18" charset="0"/>
            </a:endParaRPr>
          </a:p>
          <a:p>
            <a:pPr marL="0" indent="0" algn="just">
              <a:lnSpc>
                <a:spcPct val="100000"/>
              </a:lnSpc>
              <a:spcAft>
                <a:spcPts val="800"/>
              </a:spcAft>
              <a:buNone/>
            </a:pPr>
            <a:endParaRPr lang="ru-RU" b="1" dirty="0">
              <a:solidFill>
                <a:srgbClr val="002060"/>
              </a:solidFill>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xmlns="" id="{A94F183F-A688-4A74-85CF-D97A89D3DE4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238084" y="214290"/>
            <a:ext cx="2006540" cy="1598861"/>
          </a:xfrm>
          <a:prstGeom prst="rect">
            <a:avLst/>
          </a:prstGeom>
        </p:spPr>
      </p:pic>
      <p:sp>
        <p:nvSpPr>
          <p:cNvPr id="9" name="Прямоугольник 8"/>
          <p:cNvSpPr/>
          <p:nvPr/>
        </p:nvSpPr>
        <p:spPr>
          <a:xfrm>
            <a:off x="0" y="5904000"/>
            <a:ext cx="3231000" cy="646331"/>
          </a:xfrm>
          <a:prstGeom prst="rect">
            <a:avLst/>
          </a:prstGeom>
        </p:spPr>
        <p:txBody>
          <a:bodyPr wrap="square">
            <a:spAutoFit/>
          </a:bodyPr>
          <a:lstStyle/>
          <a:p>
            <a:r>
              <a:rPr lang="ru-RU" dirty="0">
                <a:latin typeface="Times New Roman" pitchFamily="18" charset="0"/>
                <a:cs typeface="Times New Roman" pitchFamily="18" charset="0"/>
              </a:rPr>
              <a:t> </a:t>
            </a:r>
            <a:endParaRPr lang="ru-RU" dirty="0"/>
          </a:p>
          <a:p>
            <a:endParaRPr lang="ru-RU" dirty="0"/>
          </a:p>
        </p:txBody>
      </p:sp>
      <p:sp>
        <p:nvSpPr>
          <p:cNvPr id="10" name="TextBox 9"/>
          <p:cNvSpPr txBox="1"/>
          <p:nvPr/>
        </p:nvSpPr>
        <p:spPr>
          <a:xfrm>
            <a:off x="1175667" y="5112417"/>
            <a:ext cx="3756000" cy="646331"/>
          </a:xfrm>
          <a:prstGeom prst="rect">
            <a:avLst/>
          </a:prstGeom>
          <a:noFill/>
        </p:spPr>
        <p:txBody>
          <a:bodyPr wrap="square" rtlCol="0">
            <a:spAutoFit/>
          </a:bodyPr>
          <a:lstStyle/>
          <a:p>
            <a:r>
              <a:rPr lang="en-US" dirty="0">
                <a:hlinkClick r:id="rId3"/>
              </a:rPr>
              <a:t>https://youtu.be/F8MfuaWbJvU</a:t>
            </a:r>
            <a:endParaRPr lang="ru-RU" dirty="0"/>
          </a:p>
          <a:p>
            <a:endParaRPr lang="ru-RU" dirty="0"/>
          </a:p>
        </p:txBody>
      </p:sp>
      <p:pic>
        <p:nvPicPr>
          <p:cNvPr id="5" name="Рисунок 4">
            <a:extLst>
              <a:ext uri="{FF2B5EF4-FFF2-40B4-BE49-F238E27FC236}">
                <a16:creationId xmlns:a16="http://schemas.microsoft.com/office/drawing/2014/main" xmlns="" id="{DBD55178-1730-41FB-A08B-E95DA032CB88}"/>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01000" y="1890834"/>
            <a:ext cx="5463081" cy="3076331"/>
          </a:xfrm>
          <a:prstGeom prst="rect">
            <a:avLst/>
          </a:prstGeom>
        </p:spPr>
      </p:pic>
      <p:pic>
        <p:nvPicPr>
          <p:cNvPr id="6" name="Рисунок 5">
            <a:extLst>
              <a:ext uri="{FF2B5EF4-FFF2-40B4-BE49-F238E27FC236}">
                <a16:creationId xmlns:a16="http://schemas.microsoft.com/office/drawing/2014/main" xmlns="" id="{721397F1-CA84-44FC-95B1-8DD3AB77BB30}"/>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21000" y="1312037"/>
            <a:ext cx="3765479" cy="5326331"/>
          </a:xfrm>
          <a:prstGeom prst="rect">
            <a:avLst/>
          </a:prstGeom>
        </p:spPr>
      </p:pic>
      <p:grpSp>
        <p:nvGrpSpPr>
          <p:cNvPr id="11" name="Группа 10"/>
          <p:cNvGrpSpPr/>
          <p:nvPr/>
        </p:nvGrpSpPr>
        <p:grpSpPr>
          <a:xfrm>
            <a:off x="10525156" y="5286387"/>
            <a:ext cx="1428760" cy="1150887"/>
            <a:chOff x="10239404" y="4857760"/>
            <a:chExt cx="1500198" cy="1652912"/>
          </a:xfrm>
        </p:grpSpPr>
        <p:sp>
          <p:nvSpPr>
            <p:cNvPr id="12" name="Стрелка вверх 11"/>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0239404" y="5715016"/>
              <a:ext cx="1500198" cy="795656"/>
            </a:xfrm>
            <a:prstGeom prst="rect">
              <a:avLst/>
            </a:prstGeom>
            <a:solidFill>
              <a:schemeClr val="bg1"/>
            </a:solidFill>
          </p:spPr>
          <p:txBody>
            <a:bodyPr wrap="square" rtlCol="0">
              <a:spAutoFit/>
            </a:bodyPr>
            <a:lstStyle/>
            <a:p>
              <a:pPr algn="ctr"/>
              <a:r>
                <a:rPr lang="ru-RU" sz="1000" dirty="0" smtClean="0">
                  <a:solidFill>
                    <a:srgbClr val="002060"/>
                  </a:solidFill>
                  <a:hlinkClick r:id="rId6" action="ppaction://hlinksldjump"/>
                </a:rPr>
                <a:t>Нажмите, чтобы вернуться в «Путеводитель»</a:t>
              </a:r>
              <a:r>
                <a:rPr lang="ru-RU" sz="1000" dirty="0" smtClean="0">
                  <a:solidFill>
                    <a:schemeClr val="bg1"/>
                  </a:solidFill>
                  <a:hlinkClick r:id="rId6"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3596197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a:xfrm>
            <a:off x="-69000" y="0"/>
            <a:ext cx="12261000" cy="810000"/>
          </a:xfrm>
        </p:spPr>
        <p:txBody>
          <a:bodyPr>
            <a:normAutofit fontScale="90000"/>
          </a:bodyPr>
          <a:lstStyle/>
          <a:p>
            <a:pPr algn="ctr">
              <a:lnSpc>
                <a:spcPct val="100000"/>
              </a:lnSpc>
            </a:pPr>
            <a:r>
              <a:rPr lang="ru-RU" b="1" dirty="0">
                <a:latin typeface="Times New Roman" panose="02020603050405020304" pitchFamily="18" charset="0"/>
                <a:cs typeface="Times New Roman" panose="02020603050405020304" pitchFamily="18" charset="0"/>
              </a:rPr>
              <a:t>  </a:t>
            </a:r>
            <a:r>
              <a:rPr lang="ru-RU" sz="2700" b="1" dirty="0">
                <a:solidFill>
                  <a:srgbClr val="FFFF00"/>
                </a:solidFill>
                <a:latin typeface="Times New Roman" panose="02020603050405020304" pitchFamily="18" charset="0"/>
                <a:cs typeface="Times New Roman" panose="02020603050405020304" pitchFamily="18" charset="0"/>
              </a:rPr>
              <a:t>Познавательный проект</a:t>
            </a:r>
            <a:br>
              <a:rPr lang="ru-RU" sz="2700" b="1" dirty="0">
                <a:solidFill>
                  <a:srgbClr val="FFFF00"/>
                </a:solidFill>
                <a:latin typeface="Times New Roman" panose="02020603050405020304" pitchFamily="18" charset="0"/>
                <a:cs typeface="Times New Roman" panose="02020603050405020304" pitchFamily="18" charset="0"/>
              </a:rPr>
            </a:br>
            <a:r>
              <a:rPr lang="ru-RU" sz="2700" b="1" dirty="0">
                <a:solidFill>
                  <a:srgbClr val="FFFF00"/>
                </a:solidFill>
                <a:latin typeface="Times New Roman" panose="02020603050405020304" pitchFamily="18" charset="0"/>
                <a:cs typeface="Times New Roman" panose="02020603050405020304" pitchFamily="18" charset="0"/>
              </a:rPr>
              <a:t> «Знакомство с культурой народов </a:t>
            </a:r>
            <a:r>
              <a:rPr lang="ru-RU" sz="2700" b="1" dirty="0" err="1" smtClean="0">
                <a:solidFill>
                  <a:srgbClr val="FFFF00"/>
                </a:solidFill>
                <a:latin typeface="Times New Roman" panose="02020603050405020304" pitchFamily="18" charset="0"/>
                <a:cs typeface="Times New Roman" panose="02020603050405020304" pitchFamily="18" charset="0"/>
              </a:rPr>
              <a:t>Олекмы</a:t>
            </a:r>
            <a:r>
              <a:rPr lang="ru-RU" sz="2700" b="1" dirty="0" smtClean="0">
                <a:solidFill>
                  <a:srgbClr val="FFFF00"/>
                </a:solidFill>
                <a:latin typeface="Times New Roman" panose="02020603050405020304" pitchFamily="18" charset="0"/>
                <a:cs typeface="Times New Roman" panose="02020603050405020304" pitchFamily="18" charset="0"/>
              </a:rPr>
              <a:t> </a:t>
            </a:r>
            <a:r>
              <a:rPr lang="ru-RU" sz="2700" b="1" dirty="0">
                <a:solidFill>
                  <a:srgbClr val="FFFF00"/>
                </a:solidFill>
                <a:latin typeface="Times New Roman" panose="02020603050405020304" pitchFamily="18" charset="0"/>
                <a:cs typeface="Times New Roman" panose="02020603050405020304" pitchFamily="18" charset="0"/>
              </a:rPr>
              <a:t>– Бурятское национальное объединение</a:t>
            </a:r>
            <a:r>
              <a:rPr lang="ru-RU" b="1" dirty="0">
                <a:solidFill>
                  <a:srgbClr val="FFFF00"/>
                </a:solidFill>
                <a:latin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7989" y="1065139"/>
            <a:ext cx="11991000" cy="810000"/>
          </a:xfrm>
        </p:spPr>
        <p:txBody>
          <a:bodyPr>
            <a:normAutofit fontScale="92500" lnSpcReduction="10000"/>
          </a:bodyPr>
          <a:lstStyle/>
          <a:p>
            <a:pPr marL="0" indent="0" algn="just">
              <a:lnSpc>
                <a:spcPct val="100000"/>
              </a:lnSpc>
              <a:spcAft>
                <a:spcPts val="800"/>
              </a:spcAft>
              <a:buNone/>
            </a:pP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Цель: </a:t>
            </a:r>
            <a:r>
              <a:rPr lang="ru-RU" sz="1200" b="0" i="0" dirty="0">
                <a:solidFill>
                  <a:srgbClr val="111111"/>
                </a:solidFill>
                <a:effectLst/>
                <a:latin typeface="Arial" panose="020B0604020202020204" pitchFamily="34" charset="0"/>
              </a:rPr>
              <a:t> </a:t>
            </a:r>
            <a:r>
              <a:rPr lang="ru-RU" sz="1800" b="1" i="0" dirty="0">
                <a:solidFill>
                  <a:schemeClr val="bg1"/>
                </a:solidFill>
                <a:effectLst/>
                <a:latin typeface="Times New Roman" panose="02020603050405020304" pitchFamily="18" charset="0"/>
                <a:cs typeface="Times New Roman" panose="02020603050405020304" pitchFamily="18" charset="0"/>
              </a:rPr>
              <a:t>приобщение и обогащение социального опыта дошкольников к традициям и обычая</a:t>
            </a:r>
            <a:r>
              <a:rPr lang="ru-RU" sz="1800" b="1" dirty="0">
                <a:solidFill>
                  <a:schemeClr val="bg1"/>
                </a:solidFill>
                <a:latin typeface="Times New Roman" panose="02020603050405020304" pitchFamily="18" charset="0"/>
                <a:cs typeface="Times New Roman" pitchFamily="18" charset="0"/>
              </a:rPr>
              <a:t> народов, проживающим на территории  Олекминского района- Бурятов, с устным народным творчеством бурятского народа. Знакомство дошкольников с искусством «Валяние из шерсти». Создание авторского мультфильма по мотивам бурятской сказки.</a:t>
            </a:r>
          </a:p>
        </p:txBody>
      </p:sp>
      <p:sp>
        <p:nvSpPr>
          <p:cNvPr id="9" name="Прямоугольник 8"/>
          <p:cNvSpPr/>
          <p:nvPr/>
        </p:nvSpPr>
        <p:spPr>
          <a:xfrm>
            <a:off x="0" y="5904000"/>
            <a:ext cx="3231000" cy="646331"/>
          </a:xfrm>
          <a:prstGeom prst="rect">
            <a:avLst/>
          </a:prstGeom>
        </p:spPr>
        <p:txBody>
          <a:bodyPr wrap="square">
            <a:spAutoFit/>
          </a:bodyPr>
          <a:lstStyle/>
          <a:p>
            <a:r>
              <a:rPr lang="ru-RU" dirty="0">
                <a:latin typeface="Times New Roman" pitchFamily="18" charset="0"/>
                <a:cs typeface="Times New Roman" pitchFamily="18" charset="0"/>
              </a:rPr>
              <a:t> </a:t>
            </a:r>
            <a:endParaRPr lang="ru-RU" dirty="0"/>
          </a:p>
          <a:p>
            <a:endParaRPr lang="ru-RU" dirty="0"/>
          </a:p>
        </p:txBody>
      </p:sp>
      <p:sp>
        <p:nvSpPr>
          <p:cNvPr id="10" name="TextBox 9"/>
          <p:cNvSpPr txBox="1"/>
          <p:nvPr/>
        </p:nvSpPr>
        <p:spPr>
          <a:xfrm>
            <a:off x="4836000" y="5934670"/>
            <a:ext cx="3735000" cy="646331"/>
          </a:xfrm>
          <a:prstGeom prst="rect">
            <a:avLst/>
          </a:prstGeom>
          <a:noFill/>
        </p:spPr>
        <p:txBody>
          <a:bodyPr wrap="square" rtlCol="0">
            <a:spAutoFit/>
          </a:bodyPr>
          <a:lstStyle/>
          <a:p>
            <a:r>
              <a:rPr lang="ru-RU" dirty="0"/>
              <a:t> </a:t>
            </a:r>
          </a:p>
          <a:p>
            <a:endParaRPr lang="ru-RU" dirty="0"/>
          </a:p>
        </p:txBody>
      </p:sp>
      <p:pic>
        <p:nvPicPr>
          <p:cNvPr id="7" name="Рисунок 6">
            <a:extLst>
              <a:ext uri="{FF2B5EF4-FFF2-40B4-BE49-F238E27FC236}">
                <a16:creationId xmlns:a16="http://schemas.microsoft.com/office/drawing/2014/main" xmlns="" id="{D08DCEA2-6D1D-40E4-A866-6D7B9ACD8F7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89" y="1900427"/>
            <a:ext cx="5467250" cy="4100437"/>
          </a:xfrm>
          <a:prstGeom prst="rect">
            <a:avLst/>
          </a:prstGeom>
        </p:spPr>
      </p:pic>
      <p:pic>
        <p:nvPicPr>
          <p:cNvPr id="16" name="Рисунок 15">
            <a:extLst>
              <a:ext uri="{FF2B5EF4-FFF2-40B4-BE49-F238E27FC236}">
                <a16:creationId xmlns:a16="http://schemas.microsoft.com/office/drawing/2014/main" xmlns="" id="{6D51C466-B21C-4ADF-8481-575B65785746}"/>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56000" y="1900427"/>
            <a:ext cx="3205458" cy="4273944"/>
          </a:xfrm>
          <a:prstGeom prst="rect">
            <a:avLst/>
          </a:prstGeom>
        </p:spPr>
      </p:pic>
      <p:grpSp>
        <p:nvGrpSpPr>
          <p:cNvPr id="11" name="Группа 10"/>
          <p:cNvGrpSpPr/>
          <p:nvPr/>
        </p:nvGrpSpPr>
        <p:grpSpPr>
          <a:xfrm>
            <a:off x="10453718" y="5143511"/>
            <a:ext cx="1428760" cy="1150887"/>
            <a:chOff x="10239404" y="4857760"/>
            <a:chExt cx="1500198" cy="1652912"/>
          </a:xfrm>
        </p:grpSpPr>
        <p:sp>
          <p:nvSpPr>
            <p:cNvPr id="12" name="Стрелка вверх 11"/>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0239404" y="5715016"/>
              <a:ext cx="1500198" cy="795656"/>
            </a:xfrm>
            <a:prstGeom prst="rect">
              <a:avLst/>
            </a:prstGeom>
            <a:solidFill>
              <a:schemeClr val="bg1"/>
            </a:solidFill>
          </p:spPr>
          <p:txBody>
            <a:bodyPr wrap="square" rtlCol="0">
              <a:spAutoFit/>
            </a:bodyPr>
            <a:lstStyle/>
            <a:p>
              <a:pPr algn="ctr"/>
              <a:r>
                <a:rPr lang="ru-RU" sz="1000" dirty="0" smtClean="0">
                  <a:solidFill>
                    <a:srgbClr val="002060"/>
                  </a:solidFill>
                  <a:hlinkClick r:id="rId5" action="ppaction://hlinksldjump"/>
                </a:rPr>
                <a:t>Нажмите, чтобы вернуться в «Путеводитель»</a:t>
              </a:r>
              <a:r>
                <a:rPr lang="ru-RU" sz="1000" dirty="0" smtClean="0">
                  <a:solidFill>
                    <a:schemeClr val="bg1"/>
                  </a:solidFill>
                  <a:hlinkClick r:id="rId5"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1009734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a:xfrm>
            <a:off x="381000" y="365125"/>
            <a:ext cx="11811000" cy="1325563"/>
          </a:xfrm>
        </p:spPr>
        <p:txBody>
          <a:bodyPr/>
          <a:lstStyle/>
          <a:p>
            <a:pPr algn="ctr"/>
            <a:r>
              <a:rPr lang="ru-RU" b="1" dirty="0">
                <a:latin typeface="Times New Roman" panose="02020603050405020304" pitchFamily="18" charset="0"/>
                <a:cs typeface="Times New Roman" panose="02020603050405020304" pitchFamily="18" charset="0"/>
              </a:rPr>
              <a:t>   </a:t>
            </a: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0" y="1854000"/>
            <a:ext cx="11991000" cy="810000"/>
          </a:xfrm>
        </p:spPr>
        <p:txBody>
          <a:bodyPr>
            <a:normAutofit/>
          </a:bodyPr>
          <a:lstStyle/>
          <a:p>
            <a:pPr marL="0" indent="0" algn="just">
              <a:lnSpc>
                <a:spcPct val="100000"/>
              </a:lnSpc>
              <a:spcAft>
                <a:spcPts val="800"/>
              </a:spcAft>
              <a:buNone/>
            </a:pP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b="1" dirty="0">
              <a:solidFill>
                <a:srgbClr val="002060"/>
              </a:solidFill>
              <a:latin typeface="Times New Roman" pitchFamily="18" charset="0"/>
              <a:cs typeface="Times New Roman" pitchFamily="18" charset="0"/>
            </a:endParaRPr>
          </a:p>
        </p:txBody>
      </p:sp>
      <p:pic>
        <p:nvPicPr>
          <p:cNvPr id="8" name="Рисунок 7">
            <a:extLst>
              <a:ext uri="{FF2B5EF4-FFF2-40B4-BE49-F238E27FC236}">
                <a16:creationId xmlns:a16="http://schemas.microsoft.com/office/drawing/2014/main" xmlns="" id="{A94F183F-A688-4A74-85CF-D97A89D3DE4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309522" y="4857760"/>
            <a:ext cx="2006540" cy="1598861"/>
          </a:xfrm>
          <a:prstGeom prst="rect">
            <a:avLst/>
          </a:prstGeom>
        </p:spPr>
      </p:pic>
      <p:sp>
        <p:nvSpPr>
          <p:cNvPr id="9" name="Прямоугольник 8"/>
          <p:cNvSpPr/>
          <p:nvPr/>
        </p:nvSpPr>
        <p:spPr>
          <a:xfrm>
            <a:off x="966000" y="3105834"/>
            <a:ext cx="3231000" cy="646331"/>
          </a:xfrm>
          <a:prstGeom prst="rect">
            <a:avLst/>
          </a:prstGeom>
        </p:spPr>
        <p:txBody>
          <a:bodyPr wrap="square">
            <a:spAutoFit/>
          </a:bodyPr>
          <a:lstStyle/>
          <a:p>
            <a:r>
              <a:rPr lang="ru-RU" dirty="0">
                <a:latin typeface="Times New Roman" pitchFamily="18" charset="0"/>
                <a:cs typeface="Times New Roman" pitchFamily="18" charset="0"/>
              </a:rPr>
              <a:t> </a:t>
            </a:r>
            <a:r>
              <a:rPr lang="en-US" dirty="0">
                <a:hlinkClick r:id="rId3"/>
              </a:rPr>
              <a:t>https://youtu.be/yvGbiO_Rrf4</a:t>
            </a:r>
            <a:endParaRPr lang="ru-RU" dirty="0"/>
          </a:p>
          <a:p>
            <a:endParaRPr lang="ru-RU" dirty="0"/>
          </a:p>
        </p:txBody>
      </p:sp>
      <p:sp>
        <p:nvSpPr>
          <p:cNvPr id="10" name="TextBox 9"/>
          <p:cNvSpPr txBox="1"/>
          <p:nvPr/>
        </p:nvSpPr>
        <p:spPr>
          <a:xfrm>
            <a:off x="4836000" y="5934670"/>
            <a:ext cx="3735000" cy="646331"/>
          </a:xfrm>
          <a:prstGeom prst="rect">
            <a:avLst/>
          </a:prstGeom>
          <a:noFill/>
        </p:spPr>
        <p:txBody>
          <a:bodyPr wrap="square" rtlCol="0">
            <a:spAutoFit/>
          </a:bodyPr>
          <a:lstStyle/>
          <a:p>
            <a:r>
              <a:rPr lang="ru-RU" dirty="0"/>
              <a:t> </a:t>
            </a:r>
          </a:p>
          <a:p>
            <a:endParaRPr lang="ru-RU" dirty="0"/>
          </a:p>
        </p:txBody>
      </p:sp>
      <p:pic>
        <p:nvPicPr>
          <p:cNvPr id="5" name="Рисунок 4">
            <a:extLst>
              <a:ext uri="{FF2B5EF4-FFF2-40B4-BE49-F238E27FC236}">
                <a16:creationId xmlns:a16="http://schemas.microsoft.com/office/drawing/2014/main" xmlns="" id="{88DC5BC2-8464-41D6-BA86-62F94973AF37}"/>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15305" t="15223" r="14936" b="17503"/>
          <a:stretch/>
        </p:blipFill>
        <p:spPr>
          <a:xfrm>
            <a:off x="111000" y="107005"/>
            <a:ext cx="5420315" cy="2940335"/>
          </a:xfrm>
          <a:prstGeom prst="rect">
            <a:avLst/>
          </a:prstGeom>
        </p:spPr>
      </p:pic>
      <p:pic>
        <p:nvPicPr>
          <p:cNvPr id="6" name="Рисунок 5">
            <a:extLst>
              <a:ext uri="{FF2B5EF4-FFF2-40B4-BE49-F238E27FC236}">
                <a16:creationId xmlns:a16="http://schemas.microsoft.com/office/drawing/2014/main" xmlns="" id="{61A056AE-DA37-4346-B636-DE9F75DC5C98}"/>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990070" y="-24901"/>
            <a:ext cx="4055930" cy="2987997"/>
          </a:xfrm>
          <a:prstGeom prst="rect">
            <a:avLst/>
          </a:prstGeom>
        </p:spPr>
      </p:pic>
      <p:sp>
        <p:nvSpPr>
          <p:cNvPr id="7" name="TextBox 6">
            <a:extLst>
              <a:ext uri="{FF2B5EF4-FFF2-40B4-BE49-F238E27FC236}">
                <a16:creationId xmlns:a16="http://schemas.microsoft.com/office/drawing/2014/main" xmlns="" id="{FE3A720C-5EF0-4EDB-AD37-4203540983D0}"/>
              </a:ext>
            </a:extLst>
          </p:cNvPr>
          <p:cNvSpPr txBox="1"/>
          <p:nvPr/>
        </p:nvSpPr>
        <p:spPr>
          <a:xfrm>
            <a:off x="7273867" y="2898050"/>
            <a:ext cx="3915000" cy="646331"/>
          </a:xfrm>
          <a:prstGeom prst="rect">
            <a:avLst/>
          </a:prstGeom>
          <a:noFill/>
        </p:spPr>
        <p:txBody>
          <a:bodyPr wrap="square" rtlCol="0">
            <a:spAutoFit/>
          </a:bodyPr>
          <a:lstStyle/>
          <a:p>
            <a:r>
              <a:rPr lang="ru-RU" b="1" dirty="0">
                <a:solidFill>
                  <a:srgbClr val="FF0000"/>
                </a:solidFill>
                <a:latin typeface="Times New Roman" panose="02020603050405020304" pitchFamily="18" charset="0"/>
                <a:cs typeface="Times New Roman" panose="02020603050405020304" pitchFamily="18" charset="0"/>
              </a:rPr>
              <a:t>Герои мультфильма выполнены в технике «Валяние из шерсти»</a:t>
            </a:r>
          </a:p>
        </p:txBody>
      </p:sp>
      <p:pic>
        <p:nvPicPr>
          <p:cNvPr id="16" name="Рисунок 15">
            <a:extLst>
              <a:ext uri="{FF2B5EF4-FFF2-40B4-BE49-F238E27FC236}">
                <a16:creationId xmlns:a16="http://schemas.microsoft.com/office/drawing/2014/main" xmlns="" id="{4CB202DB-86F3-457C-89E5-C497799E3931}"/>
              </a:ext>
            </a:extLst>
          </p:cNvPr>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275241" y="3065888"/>
            <a:ext cx="2512148" cy="3349531"/>
          </a:xfrm>
          <a:prstGeom prst="rect">
            <a:avLst/>
          </a:prstGeom>
        </p:spPr>
      </p:pic>
      <p:sp>
        <p:nvSpPr>
          <p:cNvPr id="17" name="TextBox 16">
            <a:extLst>
              <a:ext uri="{FF2B5EF4-FFF2-40B4-BE49-F238E27FC236}">
                <a16:creationId xmlns:a16="http://schemas.microsoft.com/office/drawing/2014/main" xmlns="" id="{DAE389C0-2C93-40FB-97DC-54F796BFB189}"/>
              </a:ext>
            </a:extLst>
          </p:cNvPr>
          <p:cNvSpPr txBox="1"/>
          <p:nvPr/>
        </p:nvSpPr>
        <p:spPr>
          <a:xfrm>
            <a:off x="6787388" y="4612808"/>
            <a:ext cx="3583611" cy="646331"/>
          </a:xfrm>
          <a:prstGeom prst="rect">
            <a:avLst/>
          </a:prstGeom>
          <a:noFill/>
        </p:spPr>
        <p:txBody>
          <a:bodyPr wrap="square" rtlCol="0">
            <a:spAutoFit/>
          </a:bodyPr>
          <a:lstStyle/>
          <a:p>
            <a:pPr algn="ctr"/>
            <a:r>
              <a:rPr lang="ru-RU" b="1" dirty="0">
                <a:solidFill>
                  <a:srgbClr val="FF0000"/>
                </a:solidFill>
                <a:latin typeface="Times New Roman" panose="02020603050405020304" pitchFamily="18" charset="0"/>
                <a:cs typeface="Times New Roman" panose="02020603050405020304" pitchFamily="18" charset="0"/>
              </a:rPr>
              <a:t>Герои мультфильма созданы</a:t>
            </a:r>
          </a:p>
          <a:p>
            <a:pPr algn="ctr"/>
            <a:r>
              <a:rPr lang="ru-RU" b="1" dirty="0" err="1">
                <a:solidFill>
                  <a:srgbClr val="FF0000"/>
                </a:solidFill>
                <a:latin typeface="Times New Roman" panose="02020603050405020304" pitchFamily="18" charset="0"/>
                <a:cs typeface="Times New Roman" panose="02020603050405020304" pitchFamily="18" charset="0"/>
              </a:rPr>
              <a:t>Цыденовой</a:t>
            </a:r>
            <a:r>
              <a:rPr lang="ru-RU" b="1" dirty="0">
                <a:solidFill>
                  <a:srgbClr val="FF0000"/>
                </a:solidFill>
                <a:latin typeface="Times New Roman" panose="02020603050405020304" pitchFamily="18" charset="0"/>
                <a:cs typeface="Times New Roman" panose="02020603050405020304" pitchFamily="18" charset="0"/>
              </a:rPr>
              <a:t> А.В.  </a:t>
            </a:r>
          </a:p>
        </p:txBody>
      </p:sp>
      <p:grpSp>
        <p:nvGrpSpPr>
          <p:cNvPr id="13" name="Группа 12"/>
          <p:cNvGrpSpPr/>
          <p:nvPr/>
        </p:nvGrpSpPr>
        <p:grpSpPr>
          <a:xfrm>
            <a:off x="10025090" y="5286388"/>
            <a:ext cx="1428760" cy="982626"/>
            <a:chOff x="10239404" y="4857760"/>
            <a:chExt cx="1500198" cy="1411254"/>
          </a:xfrm>
        </p:grpSpPr>
        <p:sp>
          <p:nvSpPr>
            <p:cNvPr id="14" name="Стрелка вверх 13"/>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10239404" y="5715016"/>
              <a:ext cx="1500198" cy="553998"/>
            </a:xfrm>
            <a:prstGeom prst="rect">
              <a:avLst/>
            </a:prstGeom>
            <a:solidFill>
              <a:schemeClr val="bg1"/>
            </a:solidFill>
          </p:spPr>
          <p:txBody>
            <a:bodyPr wrap="square" rtlCol="0">
              <a:spAutoFit/>
            </a:bodyPr>
            <a:lstStyle/>
            <a:p>
              <a:pPr algn="ctr"/>
              <a:r>
                <a:rPr lang="ru-RU" sz="1000" dirty="0" smtClean="0">
                  <a:solidFill>
                    <a:srgbClr val="002060"/>
                  </a:solidFill>
                  <a:hlinkClick r:id="rId7" action="ppaction://hlinksldjump"/>
                </a:rPr>
                <a:t>Нажмите, чтобы вернуться в «Путеводитель»</a:t>
              </a:r>
              <a:r>
                <a:rPr lang="ru-RU" sz="1000" dirty="0" smtClean="0">
                  <a:solidFill>
                    <a:schemeClr val="bg1"/>
                  </a:solidFill>
                  <a:hlinkClick r:id="rId7"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8093991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a:xfrm>
            <a:off x="2738414" y="365125"/>
            <a:ext cx="8615386" cy="1325563"/>
          </a:xfrm>
        </p:spPr>
        <p:txBody>
          <a:bodyPr/>
          <a:lstStyle/>
          <a:p>
            <a:r>
              <a:rPr lang="ru-RU" b="1" dirty="0">
                <a:latin typeface="Times New Roman" panose="02020603050405020304" pitchFamily="18" charset="0"/>
                <a:cs typeface="Times New Roman" panose="02020603050405020304" pitchFamily="18" charset="0"/>
              </a:rPr>
              <a:t>Ожидаемый результат</a:t>
            </a: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0" y="1809000"/>
            <a:ext cx="10920248" cy="3292389"/>
          </a:xfrm>
        </p:spPr>
        <p:txBody>
          <a:bodyPr>
            <a:normAutofit fontScale="55000" lnSpcReduction="20000"/>
          </a:bodyPr>
          <a:lstStyle/>
          <a:p>
            <a:pPr indent="450850" algn="just"/>
            <a:r>
              <a:rPr lang="ru-RU" sz="2900" b="1" dirty="0">
                <a:solidFill>
                  <a:srgbClr val="FF0000"/>
                </a:solidFill>
                <a:latin typeface="Times New Roman" panose="02020603050405020304" pitchFamily="18" charset="0"/>
                <a:ea typeface="Times New Roman" panose="02020603050405020304" pitchFamily="18" charset="0"/>
              </a:rPr>
              <a:t>Д</a:t>
            </a:r>
            <a:r>
              <a:rPr lang="ru-RU" sz="2900" b="1" dirty="0">
                <a:solidFill>
                  <a:srgbClr val="FF0000"/>
                </a:solidFill>
                <a:effectLst/>
                <a:latin typeface="Times New Roman" panose="02020603050405020304" pitchFamily="18" charset="0"/>
                <a:ea typeface="Times New Roman" panose="02020603050405020304" pitchFamily="18" charset="0"/>
              </a:rPr>
              <a:t>ети видят идею, передаваемую мультфильмом (или её отсутствие).</a:t>
            </a:r>
          </a:p>
          <a:p>
            <a:pPr indent="450850" algn="just"/>
            <a:r>
              <a:rPr lang="ru-RU" sz="2900" b="1" dirty="0">
                <a:solidFill>
                  <a:srgbClr val="FF0000"/>
                </a:solidFill>
                <a:latin typeface="Times New Roman" panose="02020603050405020304" pitchFamily="18" charset="0"/>
                <a:ea typeface="Times New Roman" panose="02020603050405020304" pitchFamily="18" charset="0"/>
              </a:rPr>
              <a:t>Р</a:t>
            </a:r>
            <a:r>
              <a:rPr lang="ru-RU" sz="2900" b="1" dirty="0">
                <a:solidFill>
                  <a:srgbClr val="FF0000"/>
                </a:solidFill>
                <a:effectLst/>
                <a:latin typeface="Times New Roman" panose="02020603050405020304" pitchFamily="18" charset="0"/>
                <a:ea typeface="Times New Roman" panose="02020603050405020304" pitchFamily="18" charset="0"/>
              </a:rPr>
              <a:t>аскрепощение мышления.</a:t>
            </a:r>
          </a:p>
          <a:p>
            <a:pPr indent="450850" algn="just"/>
            <a:r>
              <a:rPr lang="ru-RU" sz="2900" b="1" dirty="0">
                <a:solidFill>
                  <a:srgbClr val="FF0000"/>
                </a:solidFill>
                <a:latin typeface="Times New Roman" panose="02020603050405020304" pitchFamily="18" charset="0"/>
                <a:ea typeface="Times New Roman" panose="02020603050405020304" pitchFamily="18" charset="0"/>
              </a:rPr>
              <a:t>Р</a:t>
            </a:r>
            <a:r>
              <a:rPr lang="ru-RU" sz="2900" b="1" dirty="0">
                <a:solidFill>
                  <a:srgbClr val="FF0000"/>
                </a:solidFill>
                <a:effectLst/>
                <a:latin typeface="Times New Roman" panose="02020603050405020304" pitchFamily="18" charset="0"/>
                <a:ea typeface="Times New Roman" panose="02020603050405020304" pitchFamily="18" charset="0"/>
              </a:rPr>
              <a:t>азвитие творческого потенциала.</a:t>
            </a:r>
          </a:p>
          <a:p>
            <a:pPr indent="450850" algn="just"/>
            <a:r>
              <a:rPr lang="ru-RU" sz="2900" b="1" dirty="0">
                <a:solidFill>
                  <a:srgbClr val="FF0000"/>
                </a:solidFill>
                <a:latin typeface="Times New Roman" panose="02020603050405020304" pitchFamily="18" charset="0"/>
                <a:ea typeface="Times New Roman" panose="02020603050405020304" pitchFamily="18" charset="0"/>
              </a:rPr>
              <a:t>Ф</a:t>
            </a:r>
            <a:r>
              <a:rPr lang="ru-RU" sz="2900" b="1" dirty="0">
                <a:solidFill>
                  <a:srgbClr val="FF0000"/>
                </a:solidFill>
                <a:effectLst/>
                <a:latin typeface="Times New Roman" panose="02020603050405020304" pitchFamily="18" charset="0"/>
                <a:ea typeface="Times New Roman" panose="02020603050405020304" pitchFamily="18" charset="0"/>
              </a:rPr>
              <a:t>ормирование умения наблюдать, фантазировать, сравнивать, переживать увиденное, отражать свои  </a:t>
            </a:r>
          </a:p>
          <a:p>
            <a:pPr indent="0" algn="just">
              <a:buNone/>
            </a:pPr>
            <a:r>
              <a:rPr lang="ru-RU" sz="2900" b="1" dirty="0">
                <a:solidFill>
                  <a:srgbClr val="FF0000"/>
                </a:solidFill>
                <a:latin typeface="Times New Roman" panose="02020603050405020304" pitchFamily="18" charset="0"/>
                <a:ea typeface="Times New Roman" panose="02020603050405020304" pitchFamily="18" charset="0"/>
              </a:rPr>
              <a:t>         </a:t>
            </a:r>
            <a:r>
              <a:rPr lang="ru-RU" sz="2900" b="1" dirty="0">
                <a:solidFill>
                  <a:srgbClr val="FF0000"/>
                </a:solidFill>
                <a:effectLst/>
                <a:latin typeface="Times New Roman" panose="02020603050405020304" pitchFamily="18" charset="0"/>
                <a:ea typeface="Times New Roman" panose="02020603050405020304" pitchFamily="18" charset="0"/>
              </a:rPr>
              <a:t>впечатления в творческих работах.</a:t>
            </a:r>
          </a:p>
          <a:p>
            <a:pPr indent="450850" algn="just"/>
            <a:r>
              <a:rPr lang="ru-RU" sz="2900" b="1" dirty="0">
                <a:solidFill>
                  <a:srgbClr val="FF0000"/>
                </a:solidFill>
                <a:latin typeface="Times New Roman" panose="02020603050405020304" pitchFamily="18" charset="0"/>
                <a:ea typeface="Times New Roman" panose="02020603050405020304" pitchFamily="18" charset="0"/>
              </a:rPr>
              <a:t>С</a:t>
            </a:r>
            <a:r>
              <a:rPr lang="ru-RU" sz="2900" b="1" dirty="0">
                <a:solidFill>
                  <a:srgbClr val="FF0000"/>
                </a:solidFill>
                <a:effectLst/>
                <a:latin typeface="Times New Roman" panose="02020603050405020304" pitchFamily="18" charset="0"/>
                <a:ea typeface="Times New Roman" panose="02020603050405020304" pitchFamily="18" charset="0"/>
              </a:rPr>
              <a:t>оздавать мультфильмы в предложенных педагогом техниках.</a:t>
            </a:r>
          </a:p>
          <a:p>
            <a:pPr indent="450850" algn="just"/>
            <a:r>
              <a:rPr lang="ru-RU" sz="2900" b="1" dirty="0">
                <a:solidFill>
                  <a:srgbClr val="FF0000"/>
                </a:solidFill>
                <a:latin typeface="Times New Roman" panose="02020603050405020304" pitchFamily="18" charset="0"/>
                <a:ea typeface="Times New Roman" panose="02020603050405020304" pitchFamily="18" charset="0"/>
              </a:rPr>
              <a:t>О</a:t>
            </a:r>
            <a:r>
              <a:rPr lang="ru-RU" sz="2900" b="1" dirty="0">
                <a:solidFill>
                  <a:srgbClr val="FF0000"/>
                </a:solidFill>
                <a:effectLst/>
                <a:latin typeface="Times New Roman" panose="02020603050405020304" pitchFamily="18" charset="0"/>
                <a:ea typeface="Times New Roman" panose="02020603050405020304" pitchFamily="18" charset="0"/>
              </a:rPr>
              <a:t>существлять контроль: находить способы улучшения работы, самостоятельно вносить коррективы;</a:t>
            </a:r>
          </a:p>
          <a:p>
            <a:pPr indent="450850" algn="just"/>
            <a:r>
              <a:rPr lang="ru-RU" sz="2900" b="1" dirty="0">
                <a:solidFill>
                  <a:srgbClr val="FF0000"/>
                </a:solidFill>
                <a:latin typeface="Times New Roman" panose="02020603050405020304" pitchFamily="18" charset="0"/>
                <a:ea typeface="Times New Roman" panose="02020603050405020304" pitchFamily="18" charset="0"/>
              </a:rPr>
              <a:t>С</a:t>
            </a:r>
            <a:r>
              <a:rPr lang="ru-RU" sz="2900" b="1" dirty="0">
                <a:solidFill>
                  <a:srgbClr val="FF0000"/>
                </a:solidFill>
                <a:effectLst/>
                <a:latin typeface="Times New Roman" panose="02020603050405020304" pitchFamily="18" charset="0"/>
                <a:ea typeface="Times New Roman" panose="02020603050405020304" pitchFamily="18" charset="0"/>
              </a:rPr>
              <a:t>овершенствование навыков общения.</a:t>
            </a:r>
          </a:p>
          <a:p>
            <a:pPr indent="450850" algn="just"/>
            <a:r>
              <a:rPr lang="ru-RU" sz="2900" b="1" dirty="0">
                <a:solidFill>
                  <a:srgbClr val="FF0000"/>
                </a:solidFill>
                <a:latin typeface="Times New Roman" panose="02020603050405020304" pitchFamily="18" charset="0"/>
                <a:ea typeface="Times New Roman" panose="02020603050405020304" pitchFamily="18" charset="0"/>
              </a:rPr>
              <a:t>С</a:t>
            </a:r>
            <a:r>
              <a:rPr lang="ru-RU" sz="2900" b="1" dirty="0">
                <a:solidFill>
                  <a:srgbClr val="FF0000"/>
                </a:solidFill>
                <a:effectLst/>
                <a:latin typeface="Times New Roman" panose="02020603050405020304" pitchFamily="18" charset="0"/>
                <a:ea typeface="Times New Roman" panose="02020603050405020304" pitchFamily="18" charset="0"/>
              </a:rPr>
              <a:t>амостоятельно оценивать свою творческую продукцию и выражать отношение к творческому продукту    </a:t>
            </a:r>
          </a:p>
          <a:p>
            <a:pPr indent="0" algn="just">
              <a:buNone/>
            </a:pPr>
            <a:r>
              <a:rPr lang="ru-RU" sz="2900" b="1" dirty="0">
                <a:solidFill>
                  <a:srgbClr val="FF0000"/>
                </a:solidFill>
                <a:effectLst/>
                <a:latin typeface="Times New Roman" panose="02020603050405020304" pitchFamily="18" charset="0"/>
                <a:ea typeface="Times New Roman" panose="02020603050405020304" pitchFamily="18" charset="0"/>
              </a:rPr>
              <a:t>         сверстника.</a:t>
            </a:r>
          </a:p>
          <a:p>
            <a:pPr marL="0" indent="0">
              <a:buNone/>
            </a:pPr>
            <a:endParaRPr lang="ru-RU" dirty="0"/>
          </a:p>
        </p:txBody>
      </p:sp>
      <p:pic>
        <p:nvPicPr>
          <p:cNvPr id="5" name="Рисунок 4">
            <a:extLst>
              <a:ext uri="{FF2B5EF4-FFF2-40B4-BE49-F238E27FC236}">
                <a16:creationId xmlns:a16="http://schemas.microsoft.com/office/drawing/2014/main" xmlns="" id="{17DA5DE7-0E52-47F6-8558-DF6F1FFD291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164" y="4769647"/>
            <a:ext cx="2537836" cy="1903377"/>
          </a:xfrm>
          <a:prstGeom prst="rect">
            <a:avLst/>
          </a:prstGeom>
        </p:spPr>
      </p:pic>
      <p:pic>
        <p:nvPicPr>
          <p:cNvPr id="9" name="Рисунок 8">
            <a:extLst>
              <a:ext uri="{FF2B5EF4-FFF2-40B4-BE49-F238E27FC236}">
                <a16:creationId xmlns:a16="http://schemas.microsoft.com/office/drawing/2014/main" xmlns="" id="{6D7D7953-E9C8-4FC5-9B24-67F2C4FA9AB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2709" y="4769647"/>
            <a:ext cx="3445149" cy="1950970"/>
          </a:xfrm>
          <a:prstGeom prst="rect">
            <a:avLst/>
          </a:prstGeom>
        </p:spPr>
      </p:pic>
      <p:pic>
        <p:nvPicPr>
          <p:cNvPr id="11" name="Рисунок 10">
            <a:extLst>
              <a:ext uri="{FF2B5EF4-FFF2-40B4-BE49-F238E27FC236}">
                <a16:creationId xmlns:a16="http://schemas.microsoft.com/office/drawing/2014/main" xmlns="" id="{4DCBC9AE-6B91-4DD7-A9A7-7E40B95887D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74439" y="4778625"/>
            <a:ext cx="3614816" cy="1950970"/>
          </a:xfrm>
          <a:prstGeom prst="rect">
            <a:avLst/>
          </a:prstGeom>
        </p:spPr>
      </p:pic>
      <p:pic>
        <p:nvPicPr>
          <p:cNvPr id="12" name="Рисунок 11">
            <a:extLst>
              <a:ext uri="{FF2B5EF4-FFF2-40B4-BE49-F238E27FC236}">
                <a16:creationId xmlns:a16="http://schemas.microsoft.com/office/drawing/2014/main" xmlns="" id="{CBEA2AE3-EA21-4AD8-B7EB-DC216ACFFFE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238084" y="214290"/>
            <a:ext cx="2006540" cy="1598861"/>
          </a:xfrm>
          <a:prstGeom prst="rect">
            <a:avLst/>
          </a:prstGeom>
        </p:spPr>
      </p:pic>
      <p:grpSp>
        <p:nvGrpSpPr>
          <p:cNvPr id="8" name="Группа 7"/>
          <p:cNvGrpSpPr/>
          <p:nvPr/>
        </p:nvGrpSpPr>
        <p:grpSpPr>
          <a:xfrm>
            <a:off x="10453718" y="5357825"/>
            <a:ext cx="1428760" cy="1150887"/>
            <a:chOff x="10239404" y="4857760"/>
            <a:chExt cx="1500198" cy="1652912"/>
          </a:xfrm>
        </p:grpSpPr>
        <p:sp>
          <p:nvSpPr>
            <p:cNvPr id="10" name="Стрелка вверх 9"/>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10239404" y="5715016"/>
              <a:ext cx="1500198" cy="795656"/>
            </a:xfrm>
            <a:prstGeom prst="rect">
              <a:avLst/>
            </a:prstGeom>
            <a:solidFill>
              <a:schemeClr val="bg1"/>
            </a:solidFill>
          </p:spPr>
          <p:txBody>
            <a:bodyPr wrap="square" rtlCol="0">
              <a:spAutoFit/>
            </a:bodyPr>
            <a:lstStyle/>
            <a:p>
              <a:pPr algn="ctr"/>
              <a:r>
                <a:rPr lang="ru-RU" sz="1000" dirty="0" smtClean="0">
                  <a:solidFill>
                    <a:srgbClr val="002060"/>
                  </a:solidFill>
                  <a:hlinkClick r:id="rId6" action="ppaction://hlinksldjump"/>
                </a:rPr>
                <a:t>Нажмите, чтобы вернуться в «Путеводитель»</a:t>
              </a:r>
              <a:r>
                <a:rPr lang="ru-RU" sz="1000" dirty="0" smtClean="0">
                  <a:solidFill>
                    <a:schemeClr val="bg1"/>
                  </a:solidFill>
                  <a:hlinkClick r:id="rId6"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4138193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a:xfrm>
            <a:off x="2952728" y="365125"/>
            <a:ext cx="8401072" cy="1325563"/>
          </a:xfrm>
        </p:spPr>
        <p:txBody>
          <a:bodyPr/>
          <a:lstStyle/>
          <a:p>
            <a:r>
              <a:rPr lang="ru-RU" b="1" dirty="0">
                <a:latin typeface="Times New Roman" panose="02020603050405020304" pitchFamily="18" charset="0"/>
                <a:cs typeface="Times New Roman" panose="02020603050405020304" pitchFamily="18" charset="0"/>
              </a:rPr>
              <a:t>Работа с родителями</a:t>
            </a: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809588" y="1857364"/>
            <a:ext cx="9630000" cy="3275764"/>
          </a:xfrm>
        </p:spPr>
        <p:txBody>
          <a:bodyPr>
            <a:normAutofit/>
          </a:bodyPr>
          <a:lstStyle/>
          <a:p>
            <a:pPr marL="0" indent="0" algn="just">
              <a:lnSpc>
                <a:spcPct val="100000"/>
              </a:lnSpc>
              <a:spcAft>
                <a:spcPts val="800"/>
              </a:spcAft>
              <a:buNone/>
            </a:pPr>
            <a:r>
              <a:rPr lang="ru-RU" sz="1800" dirty="0">
                <a:latin typeface="Times New Roman" panose="02020603050405020304" pitchFamily="18" charset="0"/>
                <a:ea typeface="Calibri" panose="020F0502020204030204" pitchFamily="34" charset="0"/>
                <a:cs typeface="Times New Roman" panose="02020603050405020304" pitchFamily="18" charset="0"/>
              </a:rPr>
              <a:t>     </a:t>
            </a: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О</a:t>
            </a: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дной из задач педагога является поиск эффективных форм совместной деятельности педагога, родителя и ребенка. Очевидно, что в эпоху информационных технологий наиболее эффективной формой совместной деятельности детей и родителей будет являться использование ИКТ технологий.</a:t>
            </a:r>
            <a:endPar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ru-RU"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В связи с этим я решила привлечь родителей для создания мультфильмов совместно с детьми.  Помогают в разработке сценариев, создании  героев   и  озвучивании мультфильмов.</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xmlns="" id="{7E410EF3-0776-446D-8CB6-8E819DD04AC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309918" y="4000504"/>
            <a:ext cx="1816868" cy="2422491"/>
          </a:xfrm>
          <a:prstGeom prst="rect">
            <a:avLst/>
          </a:prstGeom>
        </p:spPr>
      </p:pic>
      <p:pic>
        <p:nvPicPr>
          <p:cNvPr id="7" name="Рисунок 6">
            <a:extLst>
              <a:ext uri="{FF2B5EF4-FFF2-40B4-BE49-F238E27FC236}">
                <a16:creationId xmlns:a16="http://schemas.microsoft.com/office/drawing/2014/main" xmlns="" id="{475773B9-6A5F-4761-A8AD-7B1F6CEE62C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81884" y="4143380"/>
            <a:ext cx="2904000" cy="2420756"/>
          </a:xfrm>
          <a:prstGeom prst="rect">
            <a:avLst/>
          </a:prstGeom>
        </p:spPr>
      </p:pic>
      <p:pic>
        <p:nvPicPr>
          <p:cNvPr id="8" name="Рисунок 7">
            <a:extLst>
              <a:ext uri="{FF2B5EF4-FFF2-40B4-BE49-F238E27FC236}">
                <a16:creationId xmlns:a16="http://schemas.microsoft.com/office/drawing/2014/main" xmlns="" id="{A94F183F-A688-4A74-85CF-D97A89D3DE47}"/>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238084" y="0"/>
            <a:ext cx="2006540" cy="1598861"/>
          </a:xfrm>
          <a:prstGeom prst="rect">
            <a:avLst/>
          </a:prstGeom>
        </p:spPr>
      </p:pic>
      <p:grpSp>
        <p:nvGrpSpPr>
          <p:cNvPr id="9" name="Группа 8"/>
          <p:cNvGrpSpPr/>
          <p:nvPr/>
        </p:nvGrpSpPr>
        <p:grpSpPr>
          <a:xfrm>
            <a:off x="10453718" y="5357825"/>
            <a:ext cx="1428760" cy="1150887"/>
            <a:chOff x="10239404" y="4857760"/>
            <a:chExt cx="1500198" cy="1652912"/>
          </a:xfrm>
        </p:grpSpPr>
        <p:sp>
          <p:nvSpPr>
            <p:cNvPr id="10" name="Стрелка вверх 9"/>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0239404" y="5715016"/>
              <a:ext cx="1500198" cy="795656"/>
            </a:xfrm>
            <a:prstGeom prst="rect">
              <a:avLst/>
            </a:prstGeom>
            <a:solidFill>
              <a:schemeClr val="bg1"/>
            </a:solidFill>
          </p:spPr>
          <p:txBody>
            <a:bodyPr wrap="square" rtlCol="0">
              <a:spAutoFit/>
            </a:bodyPr>
            <a:lstStyle/>
            <a:p>
              <a:pPr algn="ctr"/>
              <a:r>
                <a:rPr lang="ru-RU" sz="1000" dirty="0" smtClean="0">
                  <a:solidFill>
                    <a:srgbClr val="002060"/>
                  </a:solidFill>
                  <a:hlinkClick r:id="rId5" action="ppaction://hlinksldjump"/>
                </a:rPr>
                <a:t>Нажмите, чтобы вернуться в «Путеводитель»</a:t>
              </a:r>
              <a:r>
                <a:rPr lang="ru-RU" sz="1000" dirty="0" smtClean="0">
                  <a:solidFill>
                    <a:schemeClr val="bg1"/>
                  </a:solidFill>
                  <a:hlinkClick r:id="rId5"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1009734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B7594EC-E4C1-49B6-8703-56CB7F04E118}"/>
              </a:ext>
            </a:extLst>
          </p:cNvPr>
          <p:cNvSpPr>
            <a:spLocks noGrp="1"/>
          </p:cNvSpPr>
          <p:nvPr>
            <p:ph type="title"/>
          </p:nvPr>
        </p:nvSpPr>
        <p:spPr/>
        <p:txBody>
          <a:bodyPr>
            <a:normAutofit fontScale="90000"/>
          </a:bodyPr>
          <a:lstStyle/>
          <a:p>
            <a:pPr algn="ctr"/>
            <a:r>
              <a:rPr lang="ru-RU" b="1" dirty="0">
                <a:solidFill>
                  <a:srgbClr val="FFFF00"/>
                </a:solidFill>
                <a:latin typeface="Times New Roman" panose="02020603050405020304" pitchFamily="18" charset="0"/>
                <a:cs typeface="Times New Roman" panose="02020603050405020304" pitchFamily="18" charset="0"/>
              </a:rPr>
              <a:t>Анкета для родителей</a:t>
            </a:r>
            <a:br>
              <a:rPr lang="ru-RU" b="1" dirty="0">
                <a:solidFill>
                  <a:srgbClr val="FFFF00"/>
                </a:solidFill>
                <a:latin typeface="Times New Roman" panose="02020603050405020304" pitchFamily="18" charset="0"/>
                <a:cs typeface="Times New Roman" panose="02020603050405020304" pitchFamily="18" charset="0"/>
              </a:rPr>
            </a:br>
            <a:r>
              <a:rPr lang="ru-RU" b="1" dirty="0">
                <a:solidFill>
                  <a:srgbClr val="FFFF00"/>
                </a:solidFill>
                <a:latin typeface="Times New Roman" panose="02020603050405020304" pitchFamily="18" charset="0"/>
                <a:cs typeface="Times New Roman" panose="02020603050405020304" pitchFamily="18" charset="0"/>
              </a:rPr>
              <a:t>«Значение </a:t>
            </a:r>
            <a:r>
              <a:rPr lang="ru-RU" b="1" dirty="0" err="1">
                <a:solidFill>
                  <a:srgbClr val="FFFF00"/>
                </a:solidFill>
                <a:latin typeface="Times New Roman" panose="02020603050405020304" pitchFamily="18" charset="0"/>
                <a:cs typeface="Times New Roman" panose="02020603050405020304" pitchFamily="18" charset="0"/>
              </a:rPr>
              <a:t>мультстудии</a:t>
            </a:r>
            <a:r>
              <a:rPr lang="ru-RU" b="1" dirty="0">
                <a:solidFill>
                  <a:srgbClr val="FFFF00"/>
                </a:solidFill>
                <a:latin typeface="Times New Roman" panose="02020603050405020304" pitchFamily="18" charset="0"/>
                <a:cs typeface="Times New Roman" panose="02020603050405020304" pitchFamily="18" charset="0"/>
              </a:rPr>
              <a:t> в детском»</a:t>
            </a:r>
            <a:br>
              <a:rPr lang="ru-RU" b="1" dirty="0">
                <a:solidFill>
                  <a:srgbClr val="FFFF00"/>
                </a:solidFill>
                <a:latin typeface="Times New Roman" panose="02020603050405020304" pitchFamily="18" charset="0"/>
                <a:cs typeface="Times New Roman" panose="02020603050405020304" pitchFamily="18" charset="0"/>
              </a:rPr>
            </a:br>
            <a:r>
              <a:rPr lang="ru-RU" sz="2000" b="1" dirty="0">
                <a:latin typeface="Times New Roman" panose="02020603050405020304" pitchFamily="18" charset="0"/>
                <a:cs typeface="Times New Roman" panose="02020603050405020304" pitchFamily="18" charset="0"/>
              </a:rPr>
              <a:t>Опрос прошли 22 родителя</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9E01DB04-6865-43DE-8454-67079013EA66}"/>
              </a:ext>
            </a:extLst>
          </p:cNvPr>
          <p:cNvSpPr>
            <a:spLocks noGrp="1"/>
          </p:cNvSpPr>
          <p:nvPr>
            <p:ph idx="1"/>
          </p:nvPr>
        </p:nvSpPr>
        <p:spPr>
          <a:xfrm>
            <a:off x="0" y="1854000"/>
            <a:ext cx="9630000" cy="3275764"/>
          </a:xfrm>
        </p:spPr>
        <p:txBody>
          <a:bodyPr>
            <a:normAutofit/>
          </a:bodyPr>
          <a:lstStyle/>
          <a:p>
            <a:pPr marL="0" indent="0" algn="just">
              <a:lnSpc>
                <a:spcPct val="100000"/>
              </a:lnSpc>
              <a:spcAft>
                <a:spcPts val="800"/>
              </a:spcAft>
              <a:buNone/>
            </a:pPr>
            <a:r>
              <a:rPr lang="ru-RU" sz="1800" dirty="0">
                <a:latin typeface="Times New Roman" panose="02020603050405020304" pitchFamily="18" charset="0"/>
                <a:ea typeface="Calibri" panose="020F0502020204030204" pitchFamily="34" charset="0"/>
                <a:cs typeface="Times New Roman" panose="02020603050405020304" pitchFamily="18" charset="0"/>
              </a:rPr>
              <a:t>     </a:t>
            </a:r>
            <a:r>
              <a:rPr lang="ru-RU"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ru-RU" b="1"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A94F183F-A688-4A74-85CF-D97A89D3DE4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0207866" y="4884860"/>
            <a:ext cx="2006540" cy="1598861"/>
          </a:xfrm>
          <a:prstGeom prst="rect">
            <a:avLst/>
          </a:prstGeom>
        </p:spPr>
      </p:pic>
      <p:pic>
        <p:nvPicPr>
          <p:cNvPr id="9" name="Picture 2" descr="Диаграмма ответов в Формах. Вопрос: Почему дети любят смотреть мультфильмы?. Количество ответов: 22&amp;nbsp;ответа.">
            <a:extLst>
              <a:ext uri="{FF2B5EF4-FFF2-40B4-BE49-F238E27FC236}">
                <a16:creationId xmlns:a16="http://schemas.microsoft.com/office/drawing/2014/main" xmlns="" id="{26EAC3BB-F608-4649-9B45-0590447EE0F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16000" y="1854000"/>
            <a:ext cx="4826411" cy="2294431"/>
          </a:xfrm>
          <a:prstGeom prst="rect">
            <a:avLst/>
          </a:prstGeom>
          <a:noFill/>
          <a:extLst>
            <a:ext uri="{909E8E84-426E-40DD-AFC4-6F175D3DCCD1}">
              <a14:hiddenFill xmlns:a14="http://schemas.microsoft.com/office/drawing/2010/main" xmlns="">
                <a:solidFill>
                  <a:srgbClr val="FFFFFF"/>
                </a:solidFill>
              </a14:hiddenFill>
            </a:ext>
          </a:extLst>
        </p:spPr>
      </p:pic>
      <p:pic>
        <p:nvPicPr>
          <p:cNvPr id="2060" name="Picture 12" descr="Диаграмма ответов в Формах. Вопрос: Какие мультфильмы любит смотреть ваш ребенок?. Количество ответов: 22&amp;nbsp;ответа.">
            <a:extLst>
              <a:ext uri="{FF2B5EF4-FFF2-40B4-BE49-F238E27FC236}">
                <a16:creationId xmlns:a16="http://schemas.microsoft.com/office/drawing/2014/main" xmlns="" id="{2ECAE013-0AB5-41C6-B7B1-554D51F1BFD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3880" y="1854000"/>
            <a:ext cx="4580984" cy="217775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Диаграмма ответов в Формах. Вопрос: Все ли мультфильмы влияют положительно на ребенка?. Количество ответов: 22&amp;nbsp;ответа.">
            <a:extLst>
              <a:ext uri="{FF2B5EF4-FFF2-40B4-BE49-F238E27FC236}">
                <a16:creationId xmlns:a16="http://schemas.microsoft.com/office/drawing/2014/main" xmlns="" id="{7AB1B3D2-36A0-4631-A359-D3856DAB9F72}"/>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69100" y="3924000"/>
            <a:ext cx="5453800" cy="22944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12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10C06D-112B-41EB-998E-555D17F213F7}"/>
              </a:ext>
            </a:extLst>
          </p:cNvPr>
          <p:cNvSpPr>
            <a:spLocks noGrp="1"/>
          </p:cNvSpPr>
          <p:nvPr>
            <p:ph type="title"/>
          </p:nvPr>
        </p:nvSpPr>
        <p:spPr/>
        <p:txBody>
          <a:bodyPr/>
          <a:lstStyle/>
          <a:p>
            <a:r>
              <a:rPr lang="ru-RU" sz="4400" b="1" dirty="0"/>
              <a:t> </a:t>
            </a:r>
            <a:endParaRPr lang="ru-RU" dirty="0"/>
          </a:p>
        </p:txBody>
      </p:sp>
      <p:sp>
        <p:nvSpPr>
          <p:cNvPr id="3" name="Объект 2">
            <a:extLst>
              <a:ext uri="{FF2B5EF4-FFF2-40B4-BE49-F238E27FC236}">
                <a16:creationId xmlns:a16="http://schemas.microsoft.com/office/drawing/2014/main" xmlns="" id="{44EEB6F1-804C-4DAD-A5D2-F49782AD7A44}"/>
              </a:ext>
            </a:extLst>
          </p:cNvPr>
          <p:cNvSpPr>
            <a:spLocks noGrp="1"/>
          </p:cNvSpPr>
          <p:nvPr>
            <p:ph idx="1"/>
          </p:nvPr>
        </p:nvSpPr>
        <p:spPr/>
        <p:txBody>
          <a:bodyPr/>
          <a:lstStyle/>
          <a:p>
            <a:pPr marL="0" indent="0">
              <a:buNone/>
            </a:pPr>
            <a:r>
              <a:rPr lang="ru-RU" dirty="0"/>
              <a:t> </a:t>
            </a:r>
          </a:p>
        </p:txBody>
      </p:sp>
      <p:sp>
        <p:nvSpPr>
          <p:cNvPr id="5" name="Прямоугольник 4">
            <a:extLst>
              <a:ext uri="{FF2B5EF4-FFF2-40B4-BE49-F238E27FC236}">
                <a16:creationId xmlns:a16="http://schemas.microsoft.com/office/drawing/2014/main" xmlns="" id="{70342328-573F-407B-A4E8-CFE5C966DD8A}"/>
              </a:ext>
            </a:extLst>
          </p:cNvPr>
          <p:cNvSpPr/>
          <p:nvPr/>
        </p:nvSpPr>
        <p:spPr>
          <a:xfrm>
            <a:off x="21016" y="12017"/>
            <a:ext cx="12170983" cy="1086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Ссылка на анкету на Гугл диске</a:t>
            </a:r>
          </a:p>
          <a:p>
            <a:pPr algn="ctr"/>
            <a:r>
              <a:rPr lang="en-US" dirty="0"/>
              <a:t>t</a:t>
            </a:r>
            <a:r>
              <a:rPr lang="en-US" b="1" dirty="0"/>
              <a:t>h</a:t>
            </a:r>
            <a:r>
              <a:rPr lang="en-US" dirty="0"/>
              <a:t>tps://docs.google.com/forms/d/e/1FAIpQLSdaSP17X36DehiuUv_9AzUS6AdouRBDq5lVIUVcof8nfVMY-w/viewform?usp=sf_link</a:t>
            </a:r>
            <a:endParaRPr lang="ru-RU" dirty="0"/>
          </a:p>
          <a:p>
            <a:pPr algn="ctr"/>
            <a:endParaRPr lang="ru-RU" dirty="0"/>
          </a:p>
        </p:txBody>
      </p:sp>
      <p:pic>
        <p:nvPicPr>
          <p:cNvPr id="8" name="Picture 2" descr="Диаграмма ответов в Формах. Вопрос: Понравились ли вам созданные мультфильмы в нашей мультстудии?. Количество ответов: 22&amp;nbsp;ответа.">
            <a:extLst>
              <a:ext uri="{FF2B5EF4-FFF2-40B4-BE49-F238E27FC236}">
                <a16:creationId xmlns:a16="http://schemas.microsoft.com/office/drawing/2014/main" xmlns="" id="{96B3AC46-EDED-423C-AB4D-56724E2B44C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6000" y="1233811"/>
            <a:ext cx="5345367" cy="224881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0" descr="Диаграмма ответов в Формах. Вопрос: Значение использования мультстудии в ДОУ?. Количество ответов: 22&amp;nbsp;ответа.">
            <a:extLst>
              <a:ext uri="{FF2B5EF4-FFF2-40B4-BE49-F238E27FC236}">
                <a16:creationId xmlns:a16="http://schemas.microsoft.com/office/drawing/2014/main" xmlns="" id="{A466C0F9-04FB-478A-96F7-E9DF8F6D120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67367" y="1134020"/>
            <a:ext cx="4940367" cy="234860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2" descr="Диаграмма ответов в Формах. Вопрос: Нужно ли продолжать эту работу дальше?. Количество ответов: 22&amp;nbsp;ответа.">
            <a:extLst>
              <a:ext uri="{FF2B5EF4-FFF2-40B4-BE49-F238E27FC236}">
                <a16:creationId xmlns:a16="http://schemas.microsoft.com/office/drawing/2014/main" xmlns="" id="{B588C0A4-81E5-4EAD-B7E1-DA636077F19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6000" y="3487938"/>
            <a:ext cx="4545000" cy="191209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4" descr="Диаграмма ответов в Формах. Вопрос: Готовы ли принимать участие в работе мультстудии в нашем ДОУ?. Количество ответов: 22&amp;nbsp;ответа.">
            <a:extLst>
              <a:ext uri="{FF2B5EF4-FFF2-40B4-BE49-F238E27FC236}">
                <a16:creationId xmlns:a16="http://schemas.microsoft.com/office/drawing/2014/main" xmlns="" id="{71E63747-C774-4CD0-BA3D-06962D5EC695}"/>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66000" y="3429000"/>
            <a:ext cx="4341000" cy="182627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a:extLst>
              <a:ext uri="{FF2B5EF4-FFF2-40B4-BE49-F238E27FC236}">
                <a16:creationId xmlns:a16="http://schemas.microsoft.com/office/drawing/2014/main" xmlns="" id="{85F2ACB5-909D-4BA8-8D74-5C12D937C64F}"/>
              </a:ext>
            </a:extLst>
          </p:cNvPr>
          <p:cNvSpPr txBox="1"/>
          <p:nvPr/>
        </p:nvSpPr>
        <p:spPr>
          <a:xfrm>
            <a:off x="696000" y="5679000"/>
            <a:ext cx="11025000" cy="646331"/>
          </a:xfrm>
          <a:prstGeom prst="rect">
            <a:avLst/>
          </a:prstGeom>
          <a:noFill/>
        </p:spPr>
        <p:txBody>
          <a:bodyPr wrap="square" rtlCol="0">
            <a:spAutoFit/>
          </a:bodyPr>
          <a:lstStyle/>
          <a:p>
            <a:r>
              <a:rPr lang="ru-RU" b="1" dirty="0">
                <a:solidFill>
                  <a:srgbClr val="FF0000"/>
                </a:solidFill>
                <a:latin typeface="Times New Roman" panose="02020603050405020304" pitchFamily="18" charset="0"/>
                <a:cs typeface="Times New Roman" panose="02020603050405020304" pitchFamily="18" charset="0"/>
              </a:rPr>
              <a:t>Как мы видим из результатов опроса, родители заинтересованы в работе </a:t>
            </a:r>
            <a:r>
              <a:rPr lang="ru-RU" b="1" dirty="0" err="1">
                <a:solidFill>
                  <a:srgbClr val="FF0000"/>
                </a:solidFill>
                <a:latin typeface="Times New Roman" panose="02020603050405020304" pitchFamily="18" charset="0"/>
                <a:cs typeface="Times New Roman" panose="02020603050405020304" pitchFamily="18" charset="0"/>
              </a:rPr>
              <a:t>мульстудии</a:t>
            </a:r>
            <a:r>
              <a:rPr lang="ru-RU" b="1" dirty="0">
                <a:solidFill>
                  <a:srgbClr val="FF0000"/>
                </a:solidFill>
                <a:latin typeface="Times New Roman" panose="02020603050405020304" pitchFamily="18" charset="0"/>
                <a:cs typeface="Times New Roman" panose="02020603050405020304" pitchFamily="18" charset="0"/>
              </a:rPr>
              <a:t> и готовы принимать участие в данной работе.</a:t>
            </a:r>
          </a:p>
        </p:txBody>
      </p:sp>
    </p:spTree>
    <p:extLst>
      <p:ext uri="{BB962C8B-B14F-4D97-AF65-F5344CB8AC3E}">
        <p14:creationId xmlns:p14="http://schemas.microsoft.com/office/powerpoint/2010/main" xmlns="" val="2240733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20735"/>
          </a:xfrm>
        </p:spPr>
        <p:txBody>
          <a:bodyPr/>
          <a:lstStyle/>
          <a:p>
            <a:pPr algn="ctr"/>
            <a:r>
              <a:rPr lang="ru-RU" dirty="0" smtClean="0"/>
              <a:t> </a:t>
            </a:r>
            <a:r>
              <a:rPr lang="ru-RU" sz="3600" dirty="0" smtClean="0">
                <a:solidFill>
                  <a:srgbClr val="FF0000"/>
                </a:solidFill>
                <a:latin typeface="Times New Roman" pitchFamily="18" charset="0"/>
                <a:cs typeface="Times New Roman" pitchFamily="18" charset="0"/>
              </a:rPr>
              <a:t>Краткий путеводитель по проекту</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881026" y="1357298"/>
            <a:ext cx="9929882" cy="4786346"/>
          </a:xfrm>
        </p:spPr>
        <p:txBody>
          <a:bodyPr>
            <a:normAutofit fontScale="25000" lnSpcReduction="20000"/>
          </a:bodyPr>
          <a:lstStyle/>
          <a:p>
            <a:pPr>
              <a:buClr>
                <a:srgbClr val="C00000"/>
              </a:buClr>
              <a:buFont typeface="Wingdings" pitchFamily="2" charset="2"/>
              <a:buChar char="§"/>
            </a:pPr>
            <a:r>
              <a:rPr lang="ru-RU" sz="6400" dirty="0" err="1" smtClean="0">
                <a:latin typeface="Times New Roman" pitchFamily="18" charset="0"/>
                <a:cs typeface="Times New Roman" pitchFamily="18" charset="0"/>
                <a:hlinkClick r:id="rId2" action="ppaction://hlinksldjump"/>
              </a:rPr>
              <a:t>Мультстудия</a:t>
            </a:r>
            <a:r>
              <a:rPr lang="ru-RU" sz="6400" dirty="0" smtClean="0">
                <a:latin typeface="Times New Roman" pitchFamily="18" charset="0"/>
                <a:cs typeface="Times New Roman" pitchFamily="18" charset="0"/>
                <a:hlinkClick r:id="rId2" action="ppaction://hlinksldjump"/>
              </a:rPr>
              <a:t>  «Я ТВОРЮ МИР» -модуль STEM-образования</a:t>
            </a:r>
            <a:endParaRPr lang="ru-RU" sz="6400" dirty="0" smtClean="0">
              <a:latin typeface="Times New Roman" pitchFamily="18" charset="0"/>
              <a:cs typeface="Times New Roman" pitchFamily="18" charset="0"/>
            </a:endParaRPr>
          </a:p>
          <a:p>
            <a:pPr>
              <a:buClr>
                <a:srgbClr val="C00000"/>
              </a:buClr>
              <a:buFont typeface="Wingdings" pitchFamily="2" charset="2"/>
              <a:buChar char="§"/>
            </a:pPr>
            <a:r>
              <a:rPr lang="ru-RU" sz="6400" dirty="0" smtClean="0">
                <a:latin typeface="Times New Roman" pitchFamily="18" charset="0"/>
                <a:cs typeface="Times New Roman" pitchFamily="18" charset="0"/>
                <a:hlinkClick r:id="rId3" action="ppaction://hlinksldjump"/>
              </a:rPr>
              <a:t>Уникальные характеристики  </a:t>
            </a:r>
            <a:r>
              <a:rPr lang="ru-RU" sz="6400" dirty="0" err="1" smtClean="0">
                <a:latin typeface="Times New Roman" pitchFamily="18" charset="0"/>
                <a:cs typeface="Times New Roman" pitchFamily="18" charset="0"/>
                <a:hlinkClick r:id="rId3" action="ppaction://hlinksldjump"/>
              </a:rPr>
              <a:t>мультстудии</a:t>
            </a:r>
            <a:r>
              <a:rPr lang="ru-RU" sz="6400" dirty="0" smtClean="0">
                <a:latin typeface="Times New Roman" pitchFamily="18" charset="0"/>
                <a:cs typeface="Times New Roman" pitchFamily="18" charset="0"/>
                <a:hlinkClick r:id="rId3" action="ppaction://hlinksldjump"/>
              </a:rPr>
              <a:t>  «Я творю мир»</a:t>
            </a:r>
          </a:p>
          <a:p>
            <a:pPr>
              <a:buClr>
                <a:srgbClr val="C00000"/>
              </a:buClr>
              <a:buFont typeface="Wingdings" pitchFamily="2" charset="2"/>
              <a:buChar char="§"/>
            </a:pPr>
            <a:r>
              <a:rPr lang="ru-RU" sz="6400" dirty="0" smtClean="0">
                <a:latin typeface="Times New Roman" pitchFamily="18" charset="0"/>
                <a:cs typeface="Times New Roman" pitchFamily="18" charset="0"/>
                <a:hlinkClick r:id="rId4" action="ppaction://hlinksldjump"/>
              </a:rPr>
              <a:t>Проект «СТРАНА МУЛЬТЛАНДИЯ» - актуальность, цели, задачи</a:t>
            </a:r>
            <a:endParaRPr lang="ru-RU" sz="6400" dirty="0" smtClean="0">
              <a:latin typeface="Times New Roman" pitchFamily="18" charset="0"/>
              <a:cs typeface="Times New Roman" pitchFamily="18" charset="0"/>
            </a:endParaRPr>
          </a:p>
          <a:p>
            <a:pPr>
              <a:buClr>
                <a:srgbClr val="C00000"/>
              </a:buClr>
              <a:buFont typeface="Wingdings" pitchFamily="2" charset="2"/>
              <a:buChar char="§"/>
            </a:pPr>
            <a:r>
              <a:rPr lang="ru-RU" sz="6400" dirty="0" smtClean="0">
                <a:latin typeface="Times New Roman" pitchFamily="18" charset="0"/>
                <a:cs typeface="Times New Roman" pitchFamily="18" charset="0"/>
                <a:hlinkClick r:id="rId5" action="ppaction://hlinksldjump"/>
              </a:rPr>
              <a:t>Материально-техническое обеспечение, </a:t>
            </a:r>
            <a:endParaRPr lang="ru-RU" sz="6400" dirty="0" smtClean="0">
              <a:latin typeface="Times New Roman" pitchFamily="18" charset="0"/>
              <a:cs typeface="Times New Roman" pitchFamily="18" charset="0"/>
            </a:endParaRPr>
          </a:p>
          <a:p>
            <a:pPr>
              <a:buClr>
                <a:srgbClr val="C00000"/>
              </a:buClr>
              <a:buFont typeface="Wingdings" pitchFamily="2" charset="2"/>
              <a:buChar char="§"/>
            </a:pPr>
            <a:r>
              <a:rPr lang="ru-RU" sz="6400" dirty="0" smtClean="0">
                <a:latin typeface="Times New Roman" pitchFamily="18" charset="0"/>
                <a:cs typeface="Times New Roman" pitchFamily="18" charset="0"/>
                <a:hlinkClick r:id="rId6" action="ppaction://hlinksldjump"/>
              </a:rPr>
              <a:t>Этапы создания мультфильма</a:t>
            </a:r>
            <a:endParaRPr lang="ru-RU" sz="6400" dirty="0" smtClean="0">
              <a:latin typeface="Times New Roman" pitchFamily="18" charset="0"/>
              <a:cs typeface="Times New Roman" pitchFamily="18" charset="0"/>
            </a:endParaRPr>
          </a:p>
          <a:p>
            <a:pPr>
              <a:buClr>
                <a:srgbClr val="C00000"/>
              </a:buClr>
              <a:buNone/>
            </a:pPr>
            <a:r>
              <a:rPr lang="ru-RU" sz="6400" dirty="0" smtClean="0">
                <a:solidFill>
                  <a:srgbClr val="FF0000"/>
                </a:solidFill>
                <a:latin typeface="Times New Roman" pitchFamily="18" charset="0"/>
                <a:cs typeface="Times New Roman" pitchFamily="18" charset="0"/>
              </a:rPr>
              <a:t>Наши проекты :</a:t>
            </a:r>
          </a:p>
          <a:p>
            <a:pPr>
              <a:buClr>
                <a:srgbClr val="C00000"/>
              </a:buClr>
              <a:buFont typeface="Wingdings" pitchFamily="2" charset="2"/>
              <a:buChar char="§"/>
            </a:pPr>
            <a:r>
              <a:rPr lang="ru-RU" sz="6400" dirty="0" smtClean="0">
                <a:solidFill>
                  <a:srgbClr val="0070C0"/>
                </a:solidFill>
                <a:latin typeface="Times New Roman" pitchFamily="18" charset="0"/>
                <a:cs typeface="Times New Roman" pitchFamily="18" charset="0"/>
                <a:hlinkClick r:id="rId7" action="ppaction://hlinksldjump"/>
              </a:rPr>
              <a:t>Проект «Юные исследователи космоса»</a:t>
            </a:r>
            <a:endParaRPr lang="ru-RU" sz="6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r>
              <a:rPr lang="ru-RU" sz="6400" dirty="0" smtClean="0">
                <a:solidFill>
                  <a:srgbClr val="0070C0"/>
                </a:solidFill>
                <a:latin typeface="Times New Roman" pitchFamily="18" charset="0"/>
                <a:cs typeface="Times New Roman" pitchFamily="18" charset="0"/>
                <a:hlinkClick r:id="rId8" action="ppaction://hlinksldjump"/>
              </a:rPr>
              <a:t>Мультфильм «Юные исследователи космоса»</a:t>
            </a:r>
            <a:endParaRPr lang="ru-RU" sz="6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r>
              <a:rPr lang="ru-RU" sz="6400" dirty="0" smtClean="0">
                <a:solidFill>
                  <a:srgbClr val="0070C0"/>
                </a:solidFill>
                <a:latin typeface="Times New Roman" pitchFamily="18" charset="0"/>
                <a:cs typeface="Times New Roman" pitchFamily="18" charset="0"/>
                <a:hlinkClick r:id="rId9" action="ppaction://hlinksldjump"/>
              </a:rPr>
              <a:t>Познавательный проект «Что такое хорошо? Что такое плохо?»</a:t>
            </a:r>
            <a:endParaRPr lang="ru-RU" sz="6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r>
              <a:rPr lang="ru-RU" sz="6400" dirty="0" smtClean="0">
                <a:solidFill>
                  <a:srgbClr val="0070C0"/>
                </a:solidFill>
                <a:latin typeface="Times New Roman" pitchFamily="18" charset="0"/>
                <a:cs typeface="Times New Roman" pitchFamily="18" charset="0"/>
                <a:hlinkClick r:id="rId10" action="ppaction://hlinksldjump"/>
              </a:rPr>
              <a:t>Мультфильм «Что такое хорошо? Что такое плохо?»</a:t>
            </a:r>
            <a:endParaRPr lang="ru-RU" sz="6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r>
              <a:rPr lang="ru-RU" sz="6400" dirty="0" smtClean="0">
                <a:solidFill>
                  <a:srgbClr val="0070C0"/>
                </a:solidFill>
                <a:latin typeface="Times New Roman" pitchFamily="18" charset="0"/>
                <a:cs typeface="Times New Roman" pitchFamily="18" charset="0"/>
                <a:hlinkClick r:id="rId11" action="ppaction://hlinksldjump"/>
              </a:rPr>
              <a:t>Познавательный проект «Знакомство с культурой народов </a:t>
            </a:r>
            <a:r>
              <a:rPr lang="ru-RU" sz="6400" dirty="0" err="1" smtClean="0">
                <a:solidFill>
                  <a:srgbClr val="0070C0"/>
                </a:solidFill>
                <a:latin typeface="Times New Roman" pitchFamily="18" charset="0"/>
                <a:cs typeface="Times New Roman" pitchFamily="18" charset="0"/>
                <a:hlinkClick r:id="rId11" action="ppaction://hlinksldjump"/>
              </a:rPr>
              <a:t>Олекмы</a:t>
            </a:r>
            <a:r>
              <a:rPr lang="ru-RU" sz="6400" dirty="0" smtClean="0">
                <a:solidFill>
                  <a:srgbClr val="0070C0"/>
                </a:solidFill>
                <a:latin typeface="Times New Roman" pitchFamily="18" charset="0"/>
                <a:cs typeface="Times New Roman" pitchFamily="18" charset="0"/>
                <a:hlinkClick r:id="rId11" action="ppaction://hlinksldjump"/>
              </a:rPr>
              <a:t> – Бурятское национальное объединение» </a:t>
            </a:r>
            <a:endParaRPr lang="ru-RU" sz="6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r>
              <a:rPr lang="ru-RU" sz="6400" dirty="0" err="1" smtClean="0">
                <a:solidFill>
                  <a:srgbClr val="0070C0"/>
                </a:solidFill>
                <a:latin typeface="Times New Roman" pitchFamily="18" charset="0"/>
                <a:cs typeface="Times New Roman" pitchFamily="18" charset="0"/>
                <a:hlinkClick r:id="rId12" action="ppaction://hlinksldjump"/>
              </a:rPr>
              <a:t>Мульфильм</a:t>
            </a:r>
            <a:r>
              <a:rPr lang="ru-RU" sz="6400" dirty="0" smtClean="0">
                <a:solidFill>
                  <a:srgbClr val="0070C0"/>
                </a:solidFill>
                <a:latin typeface="Times New Roman" pitchFamily="18" charset="0"/>
                <a:cs typeface="Times New Roman" pitchFamily="18" charset="0"/>
                <a:hlinkClick r:id="rId12" action="ppaction://hlinksldjump"/>
              </a:rPr>
              <a:t> «Знакомство с культурой народов </a:t>
            </a:r>
            <a:r>
              <a:rPr lang="ru-RU" sz="6400" dirty="0" err="1" smtClean="0">
                <a:solidFill>
                  <a:srgbClr val="0070C0"/>
                </a:solidFill>
                <a:latin typeface="Times New Roman" pitchFamily="18" charset="0"/>
                <a:cs typeface="Times New Roman" pitchFamily="18" charset="0"/>
                <a:hlinkClick r:id="rId12" action="ppaction://hlinksldjump"/>
              </a:rPr>
              <a:t>Олекмы</a:t>
            </a:r>
            <a:r>
              <a:rPr lang="ru-RU" sz="6400" dirty="0" smtClean="0">
                <a:solidFill>
                  <a:srgbClr val="0070C0"/>
                </a:solidFill>
                <a:latin typeface="Times New Roman" pitchFamily="18" charset="0"/>
                <a:cs typeface="Times New Roman" pitchFamily="18" charset="0"/>
                <a:hlinkClick r:id="rId12" action="ppaction://hlinksldjump"/>
              </a:rPr>
              <a:t> – Бурятское национальное объединение» </a:t>
            </a:r>
            <a:endParaRPr lang="ru-RU" sz="6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r>
              <a:rPr lang="ru-RU" sz="6400" dirty="0" smtClean="0">
                <a:solidFill>
                  <a:srgbClr val="0070C0"/>
                </a:solidFill>
                <a:latin typeface="Times New Roman" pitchFamily="18" charset="0"/>
                <a:cs typeface="Times New Roman" pitchFamily="18" charset="0"/>
                <a:hlinkClick r:id="rId13" action="ppaction://hlinksldjump"/>
              </a:rPr>
              <a:t>Ожидаемый результат</a:t>
            </a:r>
            <a:endParaRPr lang="ru-RU" sz="6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r>
              <a:rPr lang="ru-RU" sz="6400" dirty="0" smtClean="0">
                <a:solidFill>
                  <a:srgbClr val="0070C0"/>
                </a:solidFill>
                <a:latin typeface="Times New Roman" pitchFamily="18" charset="0"/>
                <a:cs typeface="Times New Roman" pitchFamily="18" charset="0"/>
                <a:hlinkClick r:id="rId14" action="ppaction://hlinksldjump"/>
              </a:rPr>
              <a:t>Работа с родителями</a:t>
            </a:r>
            <a:r>
              <a:rPr lang="ru-RU" sz="6400" dirty="0" smtClean="0">
                <a:solidFill>
                  <a:srgbClr val="0070C0"/>
                </a:solidFill>
                <a:latin typeface="Times New Roman" pitchFamily="18" charset="0"/>
                <a:cs typeface="Times New Roman" pitchFamily="18" charset="0"/>
              </a:rPr>
              <a:t>. Результаты анкетирования родителей</a:t>
            </a:r>
          </a:p>
          <a:p>
            <a:pPr>
              <a:buClr>
                <a:srgbClr val="C00000"/>
              </a:buClr>
              <a:buFont typeface="Wingdings" pitchFamily="2" charset="2"/>
              <a:buChar char="§"/>
            </a:pPr>
            <a:r>
              <a:rPr lang="ru-RU" sz="6400" dirty="0" smtClean="0">
                <a:solidFill>
                  <a:srgbClr val="0070C0"/>
                </a:solidFill>
                <a:latin typeface="Times New Roman" pitchFamily="18" charset="0"/>
                <a:cs typeface="Times New Roman" pitchFamily="18" charset="0"/>
                <a:hlinkClick r:id="rId15" action="ppaction://hlinksldjump"/>
              </a:rPr>
              <a:t>Перспективы развития проекта </a:t>
            </a:r>
            <a:r>
              <a:rPr lang="ru-RU" sz="6400" dirty="0" smtClean="0">
                <a:latin typeface="Times New Roman" pitchFamily="18" charset="0"/>
                <a:cs typeface="Times New Roman" pitchFamily="18" charset="0"/>
                <a:hlinkClick r:id="rId15" action="ppaction://hlinksldjump"/>
              </a:rPr>
              <a:t>«СТРАНА МУЛЬТЛАНДИЯ» </a:t>
            </a:r>
            <a:endParaRPr lang="ru-RU" sz="6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endParaRPr lang="ru-RU" sz="36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endParaRPr lang="ru-RU" sz="2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endParaRPr lang="ru-RU" sz="2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endParaRPr lang="ru-RU" sz="2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endParaRPr lang="ru-RU" sz="2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endParaRPr lang="ru-RU" sz="2400" dirty="0" smtClean="0">
              <a:solidFill>
                <a:srgbClr val="0070C0"/>
              </a:solidFill>
              <a:latin typeface="Times New Roman" pitchFamily="18" charset="0"/>
              <a:cs typeface="Times New Roman" pitchFamily="18" charset="0"/>
            </a:endParaRPr>
          </a:p>
          <a:p>
            <a:pPr>
              <a:buClr>
                <a:srgbClr val="C00000"/>
              </a:buClr>
              <a:buFont typeface="Wingdings" pitchFamily="2" charset="2"/>
              <a:buChar char="§"/>
            </a:pPr>
            <a:endParaRPr lang="ru-RU" sz="2400" dirty="0" smtClean="0">
              <a:latin typeface="Times New Roman" pitchFamily="18" charset="0"/>
              <a:cs typeface="Times New Roman" pitchFamily="18" charset="0"/>
            </a:endParaRPr>
          </a:p>
          <a:p>
            <a:pPr>
              <a:buClr>
                <a:srgbClr val="C00000"/>
              </a:buClr>
              <a:buFont typeface="Wingdings" pitchFamily="2" charset="2"/>
              <a:buChar char="§"/>
            </a:pPr>
            <a:endParaRPr lang="ru-RU" sz="2400" dirty="0" smtClean="0">
              <a:latin typeface="Times New Roman" pitchFamily="18" charset="0"/>
              <a:cs typeface="Times New Roman" pitchFamily="18" charset="0"/>
            </a:endParaRPr>
          </a:p>
          <a:p>
            <a:pPr>
              <a:buClr>
                <a:srgbClr val="C00000"/>
              </a:buClr>
              <a:buFont typeface="Wingdings" pitchFamily="2" charset="2"/>
              <a:buChar char="§"/>
            </a:pPr>
            <a:endParaRPr lang="ru-RU" sz="2400" dirty="0" smtClean="0">
              <a:latin typeface="Times New Roman" pitchFamily="18" charset="0"/>
              <a:cs typeface="Times New Roman" pitchFamily="18" charset="0"/>
            </a:endParaRPr>
          </a:p>
          <a:p>
            <a:pPr>
              <a:buFont typeface="Wingdings" pitchFamily="2" charset="2"/>
              <a:buChar char="§"/>
            </a:pPr>
            <a:endParaRPr lang="ru-RU" sz="2400" dirty="0" smtClean="0">
              <a:latin typeface="Times New Roman" pitchFamily="18" charset="0"/>
              <a:cs typeface="Times New Roman" pitchFamily="18" charset="0"/>
            </a:endParaRPr>
          </a:p>
          <a:p>
            <a:pPr>
              <a:buNone/>
            </a:pPr>
            <a:endParaRPr lang="ru-RU" sz="2400" dirty="0" smtClean="0">
              <a:latin typeface="Times New Roman" pitchFamily="18" charset="0"/>
              <a:cs typeface="Times New Roman" pitchFamily="18" charset="0"/>
            </a:endParaRPr>
          </a:p>
          <a:p>
            <a:pPr>
              <a:buNone/>
            </a:pPr>
            <a:r>
              <a:rPr lang="ru-RU" dirty="0" smtClean="0">
                <a:hlinkClick r:id="rId3" action="ppaction://hlinksldjump"/>
              </a:rPr>
              <a:t> </a:t>
            </a:r>
            <a:endParaRPr lang="ru-RU" dirty="0" smtClean="0"/>
          </a:p>
          <a:p>
            <a:endParaRPr lang="ru-RU" dirty="0" smtClean="0"/>
          </a:p>
          <a:p>
            <a:endParaRPr lang="ru-RU" dirty="0" smtClean="0"/>
          </a:p>
          <a:p>
            <a:endParaRPr lang="ru-RU" dirty="0"/>
          </a:p>
        </p:txBody>
      </p:sp>
      <p:pic>
        <p:nvPicPr>
          <p:cNvPr id="6" name="Picture 4" descr="Логотип теремок">
            <a:extLst>
              <a:ext uri="{FF2B5EF4-FFF2-40B4-BE49-F238E27FC236}">
                <a16:creationId xmlns:a16="http://schemas.microsoft.com/office/drawing/2014/main" xmlns="" id="{97D7D5A3-2D49-43BD-BA80-7A6F9238241C}"/>
              </a:ext>
            </a:extLst>
          </p:cNvPr>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04555" y="51635"/>
            <a:ext cx="1133661" cy="114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Рисунок 4" descr="7.png">
            <a:extLst>
              <a:ext uri="{FF2B5EF4-FFF2-40B4-BE49-F238E27FC236}">
                <a16:creationId xmlns:a16="http://schemas.microsoft.com/office/drawing/2014/main" xmlns="" id="{CF9BFC94-0F89-43DA-A2E1-3D110E662EE4}"/>
              </a:ext>
            </a:extLst>
          </p:cNvPr>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9572662" y="0"/>
            <a:ext cx="2619338" cy="608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55"/>
          <p:cNvSpPr txBox="1">
            <a:spLocks noChangeArrowheads="1"/>
          </p:cNvSpPr>
          <p:nvPr/>
        </p:nvSpPr>
        <p:spPr bwMode="gray">
          <a:xfrm>
            <a:off x="195452" y="3566153"/>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4</a:t>
            </a:r>
          </a:p>
        </p:txBody>
      </p:sp>
      <p:sp>
        <p:nvSpPr>
          <p:cNvPr id="10" name="Text Box 258"/>
          <p:cNvSpPr txBox="1">
            <a:spLocks noChangeArrowheads="1"/>
          </p:cNvSpPr>
          <p:nvPr/>
        </p:nvSpPr>
        <p:spPr bwMode="gray">
          <a:xfrm>
            <a:off x="-5459" y="3708270"/>
            <a:ext cx="3609723" cy="1107996"/>
          </a:xfrm>
          <a:prstGeom prst="rect">
            <a:avLst/>
          </a:prstGeom>
          <a:noFill/>
          <a:ln w="9525" algn="ctr">
            <a:noFill/>
            <a:miter lim="800000"/>
            <a:headEnd/>
            <a:tailEnd/>
          </a:ln>
          <a:effectLst/>
        </p:spPr>
        <p:txBody>
          <a:bodyPr wrap="square">
            <a:spAutoFit/>
          </a:bodyPr>
          <a:lstStyle/>
          <a:p>
            <a:pPr marL="285750" indent="-285750" eaLnBrk="0" hangingPunct="0">
              <a:buFont typeface="Wingdings" panose="05000000000000000000" pitchFamily="2" charset="2"/>
              <a:buChar char="§"/>
            </a:pPr>
            <a:r>
              <a:rPr lang="ru-RU"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Перекладка (вырезывание  персонажей из бумаги, сдвигание их  на плоскости.)</a:t>
            </a:r>
            <a:endParaRPr lang="ru-RU" sz="1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eaLnBrk="0" hangingPunct="0"/>
            <a:endParaRPr lang="en-US" sz="2400" b="1" dirty="0">
              <a:solidFill>
                <a:srgbClr val="FF0000"/>
              </a:solidFill>
              <a:latin typeface="Arial" charset="0"/>
            </a:endParaRPr>
          </a:p>
        </p:txBody>
      </p:sp>
      <p:sp>
        <p:nvSpPr>
          <p:cNvPr id="21" name="Text Box 269"/>
          <p:cNvSpPr txBox="1">
            <a:spLocks noChangeArrowheads="1"/>
          </p:cNvSpPr>
          <p:nvPr/>
        </p:nvSpPr>
        <p:spPr bwMode="gray">
          <a:xfrm>
            <a:off x="1011000" y="2355902"/>
            <a:ext cx="261610" cy="461665"/>
          </a:xfrm>
          <a:prstGeom prst="rect">
            <a:avLst/>
          </a:prstGeom>
          <a:noFill/>
          <a:ln w="9525" algn="ctr">
            <a:noFill/>
            <a:miter lim="800000"/>
            <a:headEnd/>
            <a:tailEnd/>
          </a:ln>
          <a:effectLst/>
        </p:spPr>
        <p:txBody>
          <a:bodyPr wrap="none">
            <a:spAutoFit/>
          </a:bodyPr>
          <a:lstStyle/>
          <a:p>
            <a:pPr eaLnBrk="0" hangingPunct="0"/>
            <a:r>
              <a:rPr lang="ru-RU" sz="2400" b="1" dirty="0">
                <a:solidFill>
                  <a:srgbClr val="FF0000"/>
                </a:solidFill>
                <a:latin typeface="Times New Roman" pitchFamily="18" charset="0"/>
                <a:cs typeface="Times New Roman" pitchFamily="18" charset="0"/>
              </a:rPr>
              <a:t> </a:t>
            </a:r>
            <a:endParaRPr lang="en-US" sz="2400" b="1" dirty="0">
              <a:solidFill>
                <a:srgbClr val="FF0000"/>
              </a:solidFill>
              <a:latin typeface="Arial" charset="0"/>
            </a:endParaRPr>
          </a:p>
        </p:txBody>
      </p:sp>
      <p:sp>
        <p:nvSpPr>
          <p:cNvPr id="22" name="Text Box 270"/>
          <p:cNvSpPr txBox="1">
            <a:spLocks noChangeArrowheads="1"/>
          </p:cNvSpPr>
          <p:nvPr/>
        </p:nvSpPr>
        <p:spPr bwMode="gray">
          <a:xfrm>
            <a:off x="-19896" y="4885888"/>
            <a:ext cx="3817611" cy="1246495"/>
          </a:xfrm>
          <a:prstGeom prst="rect">
            <a:avLst/>
          </a:prstGeom>
          <a:noFill/>
          <a:ln w="9525" algn="ctr">
            <a:noFill/>
            <a:miter lim="800000"/>
            <a:headEnd/>
            <a:tailEnd/>
          </a:ln>
          <a:effectLst/>
        </p:spPr>
        <p:txBody>
          <a:bodyPr wrap="square">
            <a:spAutoFit/>
          </a:bodyPr>
          <a:lstStyle/>
          <a:p>
            <a:pPr marL="285750" lvl="0" indent="-285750">
              <a:lnSpc>
                <a:spcPts val="1470"/>
              </a:lnSpc>
              <a:spcAft>
                <a:spcPts val="800"/>
              </a:spcAft>
              <a:buSzPts val="1000"/>
              <a:buFont typeface="Wingdings" panose="05000000000000000000" pitchFamily="2" charset="2"/>
              <a:buChar char="§"/>
              <a:tabLst>
                <a:tab pos="457200" algn="l"/>
              </a:tabLst>
            </a:pPr>
            <a:r>
              <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Пластилиновая анимация (лепятся персонажи из пластилина, они могут быть как плоскими (тогда техника близка к перекладке), так и объемными (тогда техника близка к кукольной анимации)</a:t>
            </a:r>
            <a:endParaRPr lang="ru-RU" sz="1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Text Box 271"/>
          <p:cNvSpPr txBox="1">
            <a:spLocks noChangeArrowheads="1"/>
          </p:cNvSpPr>
          <p:nvPr/>
        </p:nvSpPr>
        <p:spPr bwMode="gray">
          <a:xfrm>
            <a:off x="6778" y="6187716"/>
            <a:ext cx="3585251" cy="669414"/>
          </a:xfrm>
          <a:prstGeom prst="rect">
            <a:avLst/>
          </a:prstGeom>
          <a:noFill/>
          <a:ln w="9525" algn="ctr">
            <a:noFill/>
            <a:miter lim="800000"/>
            <a:headEnd/>
            <a:tailEnd/>
          </a:ln>
          <a:effectLst/>
        </p:spPr>
        <p:txBody>
          <a:bodyPr wrap="square">
            <a:spAutoFit/>
          </a:bodyPr>
          <a:lstStyle/>
          <a:p>
            <a:pPr marL="285750" lvl="0" indent="-285750">
              <a:lnSpc>
                <a:spcPts val="1470"/>
              </a:lnSpc>
              <a:spcAft>
                <a:spcPts val="800"/>
              </a:spcAft>
              <a:buSzPts val="1000"/>
              <a:buFont typeface="Wingdings" panose="05000000000000000000" pitchFamily="2" charset="2"/>
              <a:buChar char="§"/>
              <a:tabLst>
                <a:tab pos="457200" algn="l"/>
              </a:tabLst>
            </a:pPr>
            <a:r>
              <a:rPr lang="ru-RU"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Предметная анимация (кубики, конструкторы, машинки, паровозики, зверюшки и человечки)</a:t>
            </a:r>
            <a:endParaRPr lang="ru-RU"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72"/>
          <p:cNvSpPr txBox="1">
            <a:spLocks noChangeArrowheads="1"/>
          </p:cNvSpPr>
          <p:nvPr/>
        </p:nvSpPr>
        <p:spPr bwMode="gray">
          <a:xfrm>
            <a:off x="195452" y="3632588"/>
            <a:ext cx="242374" cy="296043"/>
          </a:xfrm>
          <a:prstGeom prst="rect">
            <a:avLst/>
          </a:prstGeom>
          <a:noFill/>
          <a:ln w="9525" algn="ctr">
            <a:noFill/>
            <a:miter lim="800000"/>
            <a:headEnd/>
            <a:tailEnd/>
          </a:ln>
          <a:effectLst/>
        </p:spPr>
        <p:txBody>
          <a:bodyPr wrap="none">
            <a:spAutoFit/>
          </a:bodyPr>
          <a:lstStyle/>
          <a:p>
            <a:pPr lvl="0">
              <a:lnSpc>
                <a:spcPts val="1470"/>
              </a:lnSpc>
              <a:spcAft>
                <a:spcPts val="800"/>
              </a:spcAft>
              <a:buSzPts val="1000"/>
              <a:tabLst>
                <a:tab pos="457200" algn="l"/>
              </a:tabLst>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xmlns="" id="{2E5E3D5E-DCFD-4AA9-90A7-D753D35030BF}"/>
              </a:ext>
            </a:extLst>
          </p:cNvPr>
          <p:cNvSpPr/>
          <p:nvPr/>
        </p:nvSpPr>
        <p:spPr>
          <a:xfrm>
            <a:off x="-5459" y="-51100"/>
            <a:ext cx="12192000" cy="1830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5749" y="83995"/>
            <a:ext cx="10515600" cy="1325563"/>
          </a:xfrm>
        </p:spPr>
        <p:txBody>
          <a:bodyPr/>
          <a:lstStyle/>
          <a:p>
            <a:r>
              <a:rPr lang="ru-RU" b="1" dirty="0">
                <a:solidFill>
                  <a:schemeClr val="bg1"/>
                </a:solidFill>
                <a:latin typeface="Times New Roman" panose="02020603050405020304" pitchFamily="18" charset="0"/>
                <a:cs typeface="Times New Roman" panose="02020603050405020304" pitchFamily="18" charset="0"/>
              </a:rPr>
              <a:t>                   </a:t>
            </a:r>
          </a:p>
        </p:txBody>
      </p:sp>
      <p:sp>
        <p:nvSpPr>
          <p:cNvPr id="30" name="TextBox 29">
            <a:extLst>
              <a:ext uri="{FF2B5EF4-FFF2-40B4-BE49-F238E27FC236}">
                <a16:creationId xmlns:a16="http://schemas.microsoft.com/office/drawing/2014/main" xmlns="" id="{B16AAC5E-1824-47F2-B765-D2A3701DB7F9}"/>
              </a:ext>
            </a:extLst>
          </p:cNvPr>
          <p:cNvSpPr txBox="1"/>
          <p:nvPr/>
        </p:nvSpPr>
        <p:spPr>
          <a:xfrm>
            <a:off x="1095340" y="5000636"/>
            <a:ext cx="4527348" cy="461665"/>
          </a:xfrm>
          <a:prstGeom prst="rect">
            <a:avLst/>
          </a:prstGeom>
          <a:noFill/>
        </p:spPr>
        <p:txBody>
          <a:bodyPr wrap="square" rtlCol="0">
            <a:spAutoFit/>
          </a:bodyPr>
          <a:lstStyle/>
          <a:p>
            <a:pPr eaLnBrk="0" hangingPunct="0"/>
            <a:r>
              <a:rPr lang="ru-RU"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6A7225AC-27EA-4E3C-9448-8AA173D451EB}"/>
              </a:ext>
            </a:extLst>
          </p:cNvPr>
          <p:cNvSpPr txBox="1"/>
          <p:nvPr/>
        </p:nvSpPr>
        <p:spPr>
          <a:xfrm>
            <a:off x="1011943" y="5267519"/>
            <a:ext cx="6692536" cy="461665"/>
          </a:xfrm>
          <a:prstGeom prst="rect">
            <a:avLst/>
          </a:prstGeom>
          <a:noFill/>
        </p:spPr>
        <p:txBody>
          <a:bodyPr wrap="square">
            <a:spAutoFit/>
          </a:bodyPr>
          <a:lstStyle/>
          <a:p>
            <a:pPr eaLnBrk="0" hangingPunct="0"/>
            <a:r>
              <a:rPr lang="ru-RU"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9" name="Рисунок 28">
            <a:extLst>
              <a:ext uri="{FF2B5EF4-FFF2-40B4-BE49-F238E27FC236}">
                <a16:creationId xmlns:a16="http://schemas.microsoft.com/office/drawing/2014/main" xmlns="" id="{739B567C-C0D2-41CC-9483-53BD2383775B}"/>
              </a:ext>
            </a:extLst>
          </p:cNvPr>
          <p:cNvPicPr>
            <a:picLocks noChangeAspect="1"/>
          </p:cNvPicPr>
          <p:nvPr/>
        </p:nvPicPr>
        <p:blipFill>
          <a:blip r:embed="rId3" cstate="print">
            <a:extLst>
              <a:ext uri="{28A0092B-C50C-407E-A947-70E740481C1C}">
                <a14:useLocalDpi xmlns:a14="http://schemas.microsoft.com/office/drawing/2010/main" xmlns="" val="0"/>
              </a:ext>
            </a:extLst>
          </a:blip>
          <a:srcRect t="15756" b="15756"/>
          <a:stretch/>
        </p:blipFill>
        <p:spPr>
          <a:xfrm flipH="1">
            <a:off x="241880" y="975884"/>
            <a:ext cx="3644508" cy="1897016"/>
          </a:xfrm>
          <a:prstGeom prst="rect">
            <a:avLst/>
          </a:prstGeom>
        </p:spPr>
      </p:pic>
      <p:sp>
        <p:nvSpPr>
          <p:cNvPr id="5" name="TextBox 4">
            <a:extLst>
              <a:ext uri="{FF2B5EF4-FFF2-40B4-BE49-F238E27FC236}">
                <a16:creationId xmlns:a16="http://schemas.microsoft.com/office/drawing/2014/main" xmlns="" id="{2C9B35DF-398A-49AB-8F1D-3820EC3AB2C1}"/>
              </a:ext>
            </a:extLst>
          </p:cNvPr>
          <p:cNvSpPr txBox="1"/>
          <p:nvPr/>
        </p:nvSpPr>
        <p:spPr>
          <a:xfrm>
            <a:off x="241880" y="-10570"/>
            <a:ext cx="3469120" cy="1015663"/>
          </a:xfrm>
          <a:prstGeom prst="rect">
            <a:avLst/>
          </a:prstGeom>
          <a:noFill/>
        </p:spPr>
        <p:txBody>
          <a:bodyPr wrap="square" rtlCol="0">
            <a:spAutoFit/>
          </a:bodyPr>
          <a:lstStyle/>
          <a:p>
            <a:pPr algn="ctr"/>
            <a:r>
              <a:rPr lang="ru-RU" sz="2000" b="1" dirty="0">
                <a:solidFill>
                  <a:schemeClr val="bg1"/>
                </a:solidFill>
                <a:latin typeface="Times New Roman" panose="02020603050405020304" pitchFamily="18" charset="0"/>
                <a:cs typeface="Times New Roman" panose="02020603050405020304" pitchFamily="18" charset="0"/>
              </a:rPr>
              <a:t>Возможности   </a:t>
            </a:r>
            <a:r>
              <a:rPr lang="ru-RU" sz="2000" b="1" dirty="0" err="1">
                <a:solidFill>
                  <a:schemeClr val="bg1"/>
                </a:solidFill>
                <a:latin typeface="Times New Roman" panose="02020603050405020304" pitchFamily="18" charset="0"/>
                <a:cs typeface="Times New Roman" panose="02020603050405020304" pitchFamily="18" charset="0"/>
              </a:rPr>
              <a:t>мультстудии</a:t>
            </a:r>
            <a:r>
              <a:rPr lang="ru-RU" sz="2000" b="1" dirty="0">
                <a:solidFill>
                  <a:schemeClr val="bg1"/>
                </a:solidFill>
                <a:latin typeface="Times New Roman" panose="02020603050405020304" pitchFamily="18" charset="0"/>
                <a:cs typeface="Times New Roman" panose="02020603050405020304" pitchFamily="18" charset="0"/>
              </a:rPr>
              <a:t>  «Я творю мир»</a:t>
            </a:r>
          </a:p>
          <a:p>
            <a:pPr algn="ct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xmlns="" id="{DC1EC0DD-D23F-452A-8D6A-3DBBA48ACDB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496200" y="763072"/>
            <a:ext cx="3150000" cy="2263411"/>
          </a:xfrm>
          <a:prstGeom prst="rect">
            <a:avLst/>
          </a:prstGeom>
        </p:spPr>
      </p:pic>
      <p:sp>
        <p:nvSpPr>
          <p:cNvPr id="15" name="TextBox 14">
            <a:extLst>
              <a:ext uri="{FF2B5EF4-FFF2-40B4-BE49-F238E27FC236}">
                <a16:creationId xmlns:a16="http://schemas.microsoft.com/office/drawing/2014/main" xmlns="" id="{3B62C20E-8FF7-4DA4-A605-7DE519E68461}"/>
              </a:ext>
            </a:extLst>
          </p:cNvPr>
          <p:cNvSpPr txBox="1"/>
          <p:nvPr/>
        </p:nvSpPr>
        <p:spPr>
          <a:xfrm>
            <a:off x="7009287" y="-10570"/>
            <a:ext cx="5056964" cy="646331"/>
          </a:xfrm>
          <a:prstGeom prst="rect">
            <a:avLst/>
          </a:prstGeom>
          <a:noFill/>
        </p:spPr>
        <p:txBody>
          <a:bodyPr wrap="square" rtlCol="0">
            <a:spAutoFit/>
          </a:bodyPr>
          <a:lstStyle/>
          <a:p>
            <a:r>
              <a:rPr lang="ru-RU" b="1" dirty="0">
                <a:solidFill>
                  <a:schemeClr val="bg1"/>
                </a:solidFill>
                <a:latin typeface="Times New Roman" panose="02020603050405020304" pitchFamily="18" charset="0"/>
                <a:cs typeface="Times New Roman" panose="02020603050405020304" pitchFamily="18" charset="0"/>
              </a:rPr>
              <a:t>Возможности </a:t>
            </a:r>
            <a:r>
              <a:rPr lang="ru-RU"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театрально-анимационного блока  </a:t>
            </a:r>
            <a:r>
              <a:rPr lang="ru-RU" b="1" dirty="0" err="1">
                <a:solidFill>
                  <a:schemeClr val="bg1"/>
                </a:solidFill>
                <a:latin typeface="Times New Roman" panose="02020603050405020304" pitchFamily="18" charset="0"/>
                <a:cs typeface="Times New Roman" panose="02020603050405020304" pitchFamily="18" charset="0"/>
              </a:rPr>
              <a:t>мультстудии</a:t>
            </a:r>
            <a:r>
              <a:rPr lang="ru-RU" b="1" dirty="0">
                <a:solidFill>
                  <a:schemeClr val="bg1"/>
                </a:solidFill>
                <a:latin typeface="Times New Roman" panose="02020603050405020304" pitchFamily="18" charset="0"/>
                <a:cs typeface="Times New Roman" panose="02020603050405020304" pitchFamily="18" charset="0"/>
              </a:rPr>
              <a:t>  «Я творю мир»</a:t>
            </a:r>
          </a:p>
        </p:txBody>
      </p:sp>
      <p:sp>
        <p:nvSpPr>
          <p:cNvPr id="18" name="TextBox 17">
            <a:extLst>
              <a:ext uri="{FF2B5EF4-FFF2-40B4-BE49-F238E27FC236}">
                <a16:creationId xmlns:a16="http://schemas.microsoft.com/office/drawing/2014/main" xmlns="" id="{BFCBCDED-E61B-49C3-BC89-B35660B31472}"/>
              </a:ext>
            </a:extLst>
          </p:cNvPr>
          <p:cNvSpPr txBox="1"/>
          <p:nvPr/>
        </p:nvSpPr>
        <p:spPr>
          <a:xfrm>
            <a:off x="5961000" y="2864020"/>
            <a:ext cx="6035548" cy="3785652"/>
          </a:xfrm>
          <a:prstGeom prst="rect">
            <a:avLst/>
          </a:prstGeom>
          <a:noFill/>
        </p:spPr>
        <p:txBody>
          <a:bodyPr wrap="square" rtlCol="0">
            <a:spAutoFit/>
          </a:bodyPr>
          <a:lstStyle/>
          <a:p>
            <a:r>
              <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a:t>
            </a: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озможность создания мультфильмов в различных техниках анимации и их комбинациях, в том числе:</a:t>
            </a:r>
          </a:p>
          <a:p>
            <a:pPr marL="285750" indent="-285750">
              <a:buFont typeface="Wingdings" panose="05000000000000000000" pitchFamily="2" charset="2"/>
              <a:buChar char="§"/>
            </a:pP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кукольная (включая куклы-</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марианетки</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и би-ба-</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пластилиновая (объемная и барельефная), </a:t>
            </a:r>
          </a:p>
          <a:p>
            <a:pPr marL="285750" indent="-285750">
              <a:buFont typeface="Wingdings" panose="05000000000000000000" pitchFamily="2" charset="2"/>
              <a:buChar char="§"/>
            </a:pP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песочная анимация, перекладка, </a:t>
            </a:r>
          </a:p>
          <a:p>
            <a:pPr marL="285750" indent="-285750">
              <a:buFont typeface="Wingdings" panose="05000000000000000000" pitchFamily="2" charset="2"/>
              <a:buChar char="§"/>
            </a:pP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анимация в технике </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Эбру</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анимация-</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топорама</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
            </a:pP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анимация-теневой театр </a:t>
            </a:r>
          </a:p>
          <a:p>
            <a:r>
              <a:rPr lang="ru-RU" sz="1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рганизации различных видов театрализованных игр, в том числе: </a:t>
            </a:r>
          </a:p>
          <a:p>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вертикальный театр, </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камишибай</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театр трех декораций, </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топорама</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театр картинок-</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пазлов</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би-ба-</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тростевой театр, театр </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штоковых</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кукол (на </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гапите</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театр оригами, театр квиллинга, пальчиковый театр, перчаточный театр, </a:t>
            </a:r>
            <a:r>
              <a:rPr lang="ru-RU" sz="16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варежковый</a:t>
            </a:r>
            <a:r>
              <a:rPr lang="ru-RU"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театр. </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CCD6C138-3997-4327-9208-34F3C16389CC}"/>
              </a:ext>
            </a:extLst>
          </p:cNvPr>
          <p:cNvSpPr txBox="1"/>
          <p:nvPr/>
        </p:nvSpPr>
        <p:spPr>
          <a:xfrm>
            <a:off x="0" y="2836036"/>
            <a:ext cx="4376342" cy="646331"/>
          </a:xfrm>
          <a:prstGeom prst="rect">
            <a:avLst/>
          </a:prstGeom>
          <a:noFill/>
        </p:spPr>
        <p:txBody>
          <a:bodyPr wrap="square" rtlCol="0">
            <a:spAutoFit/>
          </a:bodyPr>
          <a:lstStyle/>
          <a:p>
            <a:r>
              <a:rPr lang="ru-RU" b="1" dirty="0">
                <a:solidFill>
                  <a:srgbClr val="002060"/>
                </a:solidFill>
                <a:latin typeface="Times New Roman" panose="02020603050405020304" pitchFamily="18" charset="0"/>
                <a:cs typeface="Times New Roman" panose="02020603050405020304" pitchFamily="18" charset="0"/>
              </a:rPr>
              <a:t>Возможность создания мультфильмов в техниках анимации:</a:t>
            </a:r>
          </a:p>
        </p:txBody>
      </p:sp>
      <p:grpSp>
        <p:nvGrpSpPr>
          <p:cNvPr id="19" name="Группа 18"/>
          <p:cNvGrpSpPr/>
          <p:nvPr/>
        </p:nvGrpSpPr>
        <p:grpSpPr>
          <a:xfrm>
            <a:off x="4095736" y="5500702"/>
            <a:ext cx="1428760" cy="1150887"/>
            <a:chOff x="10239404" y="4857760"/>
            <a:chExt cx="1500198" cy="1652912"/>
          </a:xfrm>
        </p:grpSpPr>
        <p:sp>
          <p:nvSpPr>
            <p:cNvPr id="20" name="Стрелка вверх 19"/>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TextBox 25"/>
            <p:cNvSpPr txBox="1"/>
            <p:nvPr/>
          </p:nvSpPr>
          <p:spPr>
            <a:xfrm>
              <a:off x="10239404" y="5715016"/>
              <a:ext cx="1500198" cy="795656"/>
            </a:xfrm>
            <a:prstGeom prst="rect">
              <a:avLst/>
            </a:prstGeom>
            <a:solidFill>
              <a:schemeClr val="bg1"/>
            </a:solidFill>
          </p:spPr>
          <p:txBody>
            <a:bodyPr wrap="square" rtlCol="0">
              <a:spAutoFit/>
            </a:bodyPr>
            <a:lstStyle/>
            <a:p>
              <a:pPr algn="ctr"/>
              <a:r>
                <a:rPr lang="ru-RU" sz="1000" dirty="0" smtClean="0">
                  <a:solidFill>
                    <a:srgbClr val="002060"/>
                  </a:solidFill>
                  <a:hlinkClick r:id="rId5" action="ppaction://hlinksldjump"/>
                </a:rPr>
                <a:t>Нажмите, чтобы вернуться в «Путеводитель»</a:t>
              </a:r>
              <a:r>
                <a:rPr lang="ru-RU" sz="1000" dirty="0" smtClean="0">
                  <a:solidFill>
                    <a:schemeClr val="bg1"/>
                  </a:solidFill>
                  <a:hlinkClick r:id="rId5"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755017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210C06D-112B-41EB-998E-555D17F213F7}"/>
              </a:ext>
            </a:extLst>
          </p:cNvPr>
          <p:cNvSpPr>
            <a:spLocks noGrp="1"/>
          </p:cNvSpPr>
          <p:nvPr>
            <p:ph type="title"/>
          </p:nvPr>
        </p:nvSpPr>
        <p:spPr/>
        <p:txBody>
          <a:bodyPr/>
          <a:lstStyle/>
          <a:p>
            <a:r>
              <a:rPr lang="ru-RU" sz="4400" b="1" dirty="0"/>
              <a:t> </a:t>
            </a:r>
            <a:endParaRPr lang="ru-RU" dirty="0"/>
          </a:p>
        </p:txBody>
      </p:sp>
      <p:sp>
        <p:nvSpPr>
          <p:cNvPr id="3" name="Объект 2">
            <a:extLst>
              <a:ext uri="{FF2B5EF4-FFF2-40B4-BE49-F238E27FC236}">
                <a16:creationId xmlns:a16="http://schemas.microsoft.com/office/drawing/2014/main" xmlns="" id="{44EEB6F1-804C-4DAD-A5D2-F49782AD7A44}"/>
              </a:ext>
            </a:extLst>
          </p:cNvPr>
          <p:cNvSpPr>
            <a:spLocks noGrp="1"/>
          </p:cNvSpPr>
          <p:nvPr>
            <p:ph idx="1"/>
          </p:nvPr>
        </p:nvSpPr>
        <p:spPr/>
        <p:txBody>
          <a:bodyPr/>
          <a:lstStyle/>
          <a:p>
            <a:pPr marL="0" indent="0">
              <a:buNone/>
            </a:pPr>
            <a:r>
              <a:rPr lang="ru-RU" dirty="0"/>
              <a:t> </a:t>
            </a:r>
          </a:p>
        </p:txBody>
      </p:sp>
      <p:sp>
        <p:nvSpPr>
          <p:cNvPr id="5" name="Прямоугольник 4">
            <a:extLst>
              <a:ext uri="{FF2B5EF4-FFF2-40B4-BE49-F238E27FC236}">
                <a16:creationId xmlns:a16="http://schemas.microsoft.com/office/drawing/2014/main" xmlns="" id="{70342328-573F-407B-A4E8-CFE5C966DD8A}"/>
              </a:ext>
            </a:extLst>
          </p:cNvPr>
          <p:cNvSpPr/>
          <p:nvPr/>
        </p:nvSpPr>
        <p:spPr>
          <a:xfrm>
            <a:off x="21016" y="12017"/>
            <a:ext cx="12170983" cy="1086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15353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xmlns="" id="{BB356703-6718-4096-979E-75C8910B593B}"/>
              </a:ext>
            </a:extLst>
          </p:cNvPr>
          <p:cNvSpPr>
            <a:spLocks noGrp="1"/>
          </p:cNvSpPr>
          <p:nvPr>
            <p:ph type="title"/>
          </p:nvPr>
        </p:nvSpPr>
        <p:spPr>
          <a:xfrm>
            <a:off x="497708" y="32978"/>
            <a:ext cx="6706065" cy="668887"/>
          </a:xfrm>
        </p:spPr>
        <p:txBody>
          <a:bodyPr>
            <a:noAutofit/>
          </a:bodyPr>
          <a:lstStyle/>
          <a:p>
            <a:r>
              <a:rPr lang="ru-RU" sz="3200" b="1" dirty="0">
                <a:solidFill>
                  <a:srgbClr val="FF0000"/>
                </a:solidFill>
                <a:latin typeface="Times New Roman" panose="02020603050405020304" pitchFamily="18" charset="0"/>
                <a:cs typeface="Times New Roman" panose="02020603050405020304" pitchFamily="18" charset="0"/>
              </a:rPr>
              <a:t>Образовательные модули </a:t>
            </a:r>
            <a:r>
              <a:rPr lang="en-US" sz="3200" b="1" dirty="0">
                <a:solidFill>
                  <a:srgbClr val="FF0000"/>
                </a:solidFill>
                <a:latin typeface="Times New Roman" panose="02020603050405020304" pitchFamily="18" charset="0"/>
                <a:cs typeface="Times New Roman" panose="02020603050405020304" pitchFamily="18" charset="0"/>
              </a:rPr>
              <a:t>STEAM</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xmlns="" id="{D9A72FB7-17C1-4E76-9663-C9DBAB48A265}"/>
              </a:ext>
            </a:extLst>
          </p:cNvPr>
          <p:cNvSpPr>
            <a:spLocks noGrp="1"/>
          </p:cNvSpPr>
          <p:nvPr>
            <p:ph type="body" sz="quarter" idx="11"/>
          </p:nvPr>
        </p:nvSpPr>
        <p:spPr>
          <a:xfrm>
            <a:off x="257824" y="631869"/>
            <a:ext cx="7908176" cy="1107439"/>
          </a:xfrm>
        </p:spPr>
        <p:txBody>
          <a:bodyPr>
            <a:normAutofit fontScale="92500" lnSpcReduction="20000"/>
          </a:bodyPr>
          <a:lstStyle/>
          <a:p>
            <a:pPr indent="450215" algn="just">
              <a:lnSpc>
                <a:spcPct val="120000"/>
              </a:lnSpc>
              <a:spcAft>
                <a:spcPts val="1000"/>
              </a:spcAft>
            </a:pPr>
            <a:r>
              <a:rPr lang="en-US"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4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STEM-образование – модульное направление образования, целью которого является развитие интеллектуальных способностей ребенка с возможностью вовлечения его в научно-техническое творчество. Включает в себя инженерию, технологию и математику. STEM-образование детей дошкольного возраста ориентируется на ФГОС. Это позволяет сформировать познавательные интересы у детей к разным видам работы.</a:t>
            </a:r>
          </a:p>
        </p:txBody>
      </p:sp>
      <p:sp>
        <p:nvSpPr>
          <p:cNvPr id="12" name="TextBox 11">
            <a:extLst>
              <a:ext uri="{FF2B5EF4-FFF2-40B4-BE49-F238E27FC236}">
                <a16:creationId xmlns:a16="http://schemas.microsoft.com/office/drawing/2014/main" xmlns="" id="{DAF9E557-6DB4-4D75-A7F3-7C22DD2BB921}"/>
              </a:ext>
            </a:extLst>
          </p:cNvPr>
          <p:cNvSpPr txBox="1"/>
          <p:nvPr/>
        </p:nvSpPr>
        <p:spPr>
          <a:xfrm>
            <a:off x="4724647" y="1626267"/>
            <a:ext cx="3306353" cy="369332"/>
          </a:xfrm>
          <a:prstGeom prst="rect">
            <a:avLst/>
          </a:prstGeom>
          <a:noFill/>
        </p:spPr>
        <p:txBody>
          <a:bodyPr wrap="square" rtlCol="0">
            <a:spAutoFit/>
          </a:bodyPr>
          <a:lstStyle/>
          <a:p>
            <a:pPr lvl="0"/>
            <a:r>
              <a:rPr lang="ru-RU" b="1" i="0" dirty="0">
                <a:solidFill>
                  <a:srgbClr val="C00000"/>
                </a:solidFill>
                <a:latin typeface="Times New Roman" panose="02020603050405020304" pitchFamily="18" charset="0"/>
                <a:cs typeface="Times New Roman" panose="02020603050405020304" pitchFamily="18" charset="0"/>
              </a:rPr>
              <a:t>«Математическое развитие».</a:t>
            </a:r>
            <a:endParaRPr lang="ru-RU" dirty="0">
              <a:latin typeface="Times New Roman" panose="02020603050405020304" pitchFamily="18"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xmlns="" id="{1765D055-23FB-418D-A56C-899B5E29CC44}"/>
              </a:ext>
            </a:extLst>
          </p:cNvPr>
          <p:cNvSpPr/>
          <p:nvPr/>
        </p:nvSpPr>
        <p:spPr>
          <a:xfrm>
            <a:off x="4499576" y="2187395"/>
            <a:ext cx="3819243" cy="661720"/>
          </a:xfrm>
          <a:prstGeom prst="rect">
            <a:avLst/>
          </a:prstGeom>
        </p:spPr>
        <p:txBody>
          <a:bodyPr wrap="square">
            <a:spAutoFit/>
          </a:bodyPr>
          <a:lstStyle/>
          <a:p>
            <a:pPr lvl="0" algn="just"/>
            <a:r>
              <a:rPr lang="ru-RU" sz="1200" b="1" dirty="0">
                <a:solidFill>
                  <a:srgbClr val="006600"/>
                </a:solidFill>
                <a:latin typeface="Times New Roman" panose="02020603050405020304" pitchFamily="18" charset="0"/>
                <a:cs typeface="Times New Roman" panose="02020603050405020304" pitchFamily="18" charset="0"/>
              </a:rPr>
              <a:t>Формирование представлений о количестве и освоение количественных отношений.  </a:t>
            </a:r>
          </a:p>
          <a:p>
            <a:pPr lvl="0" algn="just"/>
            <a:r>
              <a:rPr lang="ru-RU" sz="1200" b="1" dirty="0">
                <a:solidFill>
                  <a:srgbClr val="006600"/>
                </a:solidFill>
                <a:latin typeface="Times New Roman" panose="02020603050405020304" pitchFamily="18" charset="0"/>
                <a:cs typeface="Times New Roman" panose="02020603050405020304" pitchFamily="18" charset="0"/>
              </a:rPr>
              <a:t>Освоение счетной и вычислительной  деятельности</a:t>
            </a:r>
            <a:r>
              <a:rPr lang="ru-RU" sz="1200" b="1" dirty="0">
                <a:latin typeface="Times New Roman" panose="02020603050405020304" pitchFamily="18" charset="0"/>
                <a:cs typeface="Times New Roman" panose="02020603050405020304" pitchFamily="18" charset="0"/>
              </a:rPr>
              <a:t>.</a:t>
            </a:r>
            <a:endParaRPr lang="ru-RU" sz="1200" b="1" dirty="0"/>
          </a:p>
        </p:txBody>
      </p:sp>
      <p:sp>
        <p:nvSpPr>
          <p:cNvPr id="14" name="TextBox 13">
            <a:extLst>
              <a:ext uri="{FF2B5EF4-FFF2-40B4-BE49-F238E27FC236}">
                <a16:creationId xmlns:a16="http://schemas.microsoft.com/office/drawing/2014/main" xmlns="" id="{E45FF915-C8A5-4583-8183-5F355A51380B}"/>
              </a:ext>
            </a:extLst>
          </p:cNvPr>
          <p:cNvSpPr txBox="1"/>
          <p:nvPr/>
        </p:nvSpPr>
        <p:spPr>
          <a:xfrm>
            <a:off x="826362" y="1684948"/>
            <a:ext cx="2684717" cy="646331"/>
          </a:xfrm>
          <a:prstGeom prst="rect">
            <a:avLst/>
          </a:prstGeom>
          <a:noFill/>
        </p:spPr>
        <p:txBody>
          <a:bodyPr wrap="square" rtlCol="0">
            <a:spAutoFit/>
          </a:bodyPr>
          <a:lstStyle/>
          <a:p>
            <a:pPr lvl="0"/>
            <a:r>
              <a:rPr lang="ru-RU" b="1" i="0" dirty="0">
                <a:solidFill>
                  <a:srgbClr val="B92D14"/>
                </a:solidFill>
                <a:latin typeface="Times New Roman" panose="02020603050405020304" pitchFamily="18" charset="0"/>
                <a:cs typeface="Times New Roman" panose="02020603050405020304" pitchFamily="18" charset="0"/>
              </a:rPr>
              <a:t>«Дидактическая система Ф. </a:t>
            </a:r>
            <a:r>
              <a:rPr lang="ru-RU" b="1" i="0" dirty="0" err="1">
                <a:solidFill>
                  <a:srgbClr val="B92D14"/>
                </a:solidFill>
                <a:latin typeface="Times New Roman" panose="02020603050405020304" pitchFamily="18" charset="0"/>
                <a:cs typeface="Times New Roman" panose="02020603050405020304" pitchFamily="18" charset="0"/>
              </a:rPr>
              <a:t>Фребеля</a:t>
            </a:r>
            <a:r>
              <a:rPr lang="ru-RU" b="1" i="0" dirty="0">
                <a:solidFill>
                  <a:srgbClr val="B92D14"/>
                </a:solidFill>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xmlns="" id="{BD82080C-ACB7-47D5-A3A7-F93480980FAB}"/>
              </a:ext>
            </a:extLst>
          </p:cNvPr>
          <p:cNvSpPr/>
          <p:nvPr/>
        </p:nvSpPr>
        <p:spPr>
          <a:xfrm>
            <a:off x="257824" y="2257871"/>
            <a:ext cx="3661121" cy="1049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tabLst/>
              <a:defRPr/>
            </a:pPr>
            <a:r>
              <a:rPr lang="ru-RU" sz="1200" b="1" dirty="0">
                <a:solidFill>
                  <a:srgbClr val="006600"/>
                </a:solidFill>
                <a:latin typeface="Times New Roman" panose="02020603050405020304" pitchFamily="18" charset="0"/>
                <a:cs typeface="Times New Roman" panose="02020603050405020304" pitchFamily="18" charset="0"/>
              </a:rPr>
              <a:t>Освоение математической действительности через сенсорное восприятие путем действий с геометрическими телами и фигурами. Конструирование в различных ракурсах и проекциях.</a:t>
            </a:r>
          </a:p>
        </p:txBody>
      </p:sp>
      <p:sp>
        <p:nvSpPr>
          <p:cNvPr id="16" name="Прямоугольник: скругленные углы 15">
            <a:extLst>
              <a:ext uri="{FF2B5EF4-FFF2-40B4-BE49-F238E27FC236}">
                <a16:creationId xmlns:a16="http://schemas.microsoft.com/office/drawing/2014/main" xmlns="" id="{F20FA84D-2D85-48FC-8112-CE1A01B3A4DC}"/>
              </a:ext>
            </a:extLst>
          </p:cNvPr>
          <p:cNvSpPr/>
          <p:nvPr/>
        </p:nvSpPr>
        <p:spPr>
          <a:xfrm rot="2689455">
            <a:off x="306602" y="1713210"/>
            <a:ext cx="467623" cy="46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B41B6907-BFD2-4D10-94E7-BD13B53449F3}"/>
              </a:ext>
            </a:extLst>
          </p:cNvPr>
          <p:cNvSpPr txBox="1"/>
          <p:nvPr/>
        </p:nvSpPr>
        <p:spPr>
          <a:xfrm>
            <a:off x="312310" y="1684948"/>
            <a:ext cx="468000" cy="461665"/>
          </a:xfrm>
          <a:prstGeom prst="rect">
            <a:avLst/>
          </a:prstGeom>
          <a:noFill/>
        </p:spPr>
        <p:txBody>
          <a:bodyPr wrap="none" rtlCol="0">
            <a:spAutoFit/>
          </a:bodyPr>
          <a:lstStyle/>
          <a:p>
            <a:pPr algn="ctr"/>
            <a:r>
              <a:rPr lang="ru-RU" sz="2400" b="1" dirty="0">
                <a:solidFill>
                  <a:schemeClr val="bg1"/>
                </a:solidFill>
              </a:rPr>
              <a:t>01</a:t>
            </a:r>
          </a:p>
        </p:txBody>
      </p:sp>
      <p:sp>
        <p:nvSpPr>
          <p:cNvPr id="18" name="Прямоугольник: скругленные углы 17">
            <a:extLst>
              <a:ext uri="{FF2B5EF4-FFF2-40B4-BE49-F238E27FC236}">
                <a16:creationId xmlns:a16="http://schemas.microsoft.com/office/drawing/2014/main" xmlns="" id="{F8D4F419-C985-4128-A704-3C52C365C35A}"/>
              </a:ext>
            </a:extLst>
          </p:cNvPr>
          <p:cNvSpPr/>
          <p:nvPr/>
        </p:nvSpPr>
        <p:spPr>
          <a:xfrm rot="2689455">
            <a:off x="3977729" y="1747899"/>
            <a:ext cx="468000" cy="46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a:extLst>
              <a:ext uri="{FF2B5EF4-FFF2-40B4-BE49-F238E27FC236}">
                <a16:creationId xmlns:a16="http://schemas.microsoft.com/office/drawing/2014/main" xmlns="" id="{762831F4-2FD4-4876-BA0C-2C24EA34A8CF}"/>
              </a:ext>
            </a:extLst>
          </p:cNvPr>
          <p:cNvSpPr txBox="1"/>
          <p:nvPr/>
        </p:nvSpPr>
        <p:spPr>
          <a:xfrm>
            <a:off x="4010453" y="1728425"/>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2</a:t>
            </a:r>
            <a:endParaRPr lang="ru-RU" sz="2400" b="1" dirty="0">
              <a:solidFill>
                <a:schemeClr val="bg1"/>
              </a:solidFill>
            </a:endParaRPr>
          </a:p>
        </p:txBody>
      </p:sp>
      <p:sp>
        <p:nvSpPr>
          <p:cNvPr id="20" name="TextBox 19">
            <a:extLst>
              <a:ext uri="{FF2B5EF4-FFF2-40B4-BE49-F238E27FC236}">
                <a16:creationId xmlns:a16="http://schemas.microsoft.com/office/drawing/2014/main" xmlns="" id="{9543D9D9-9E4D-41D5-B45B-1D50FE53F641}"/>
              </a:ext>
            </a:extLst>
          </p:cNvPr>
          <p:cNvSpPr txBox="1"/>
          <p:nvPr/>
        </p:nvSpPr>
        <p:spPr>
          <a:xfrm>
            <a:off x="4655560" y="3315185"/>
            <a:ext cx="3220143" cy="738664"/>
          </a:xfrm>
          <a:prstGeom prst="rect">
            <a:avLst/>
          </a:prstGeom>
          <a:noFill/>
        </p:spPr>
        <p:txBody>
          <a:bodyPr wrap="square" rtlCol="0">
            <a:spAutoFit/>
          </a:bodyPr>
          <a:lstStyle/>
          <a:p>
            <a:pPr lvl="0"/>
            <a:r>
              <a:rPr lang="ru-RU" b="1" dirty="0">
                <a:solidFill>
                  <a:srgbClr val="C00000"/>
                </a:solidFill>
                <a:latin typeface="Times New Roman" panose="02020603050405020304" pitchFamily="18" charset="0"/>
                <a:cs typeface="Times New Roman" panose="02020603050405020304" pitchFamily="18" charset="0"/>
              </a:rPr>
              <a:t>«</a:t>
            </a:r>
            <a:r>
              <a:rPr lang="en-US" b="1" dirty="0">
                <a:solidFill>
                  <a:srgbClr val="C00000"/>
                </a:solidFill>
                <a:latin typeface="Times New Roman" panose="02020603050405020304" pitchFamily="18" charset="0"/>
                <a:cs typeface="Times New Roman" panose="02020603050405020304" pitchFamily="18" charset="0"/>
              </a:rPr>
              <a:t>LEGO</a:t>
            </a:r>
            <a:r>
              <a:rPr lang="ru-RU" b="1" dirty="0">
                <a:solidFill>
                  <a:srgbClr val="C00000"/>
                </a:solidFill>
                <a:latin typeface="Times New Roman" panose="02020603050405020304" pitchFamily="18" charset="0"/>
                <a:cs typeface="Times New Roman" panose="02020603050405020304" pitchFamily="18" charset="0"/>
              </a:rPr>
              <a:t>-конструирование » </a:t>
            </a:r>
            <a:r>
              <a:rPr lang="ru-RU" sz="2400" dirty="0"/>
              <a:t/>
            </a:r>
            <a:br>
              <a:rPr lang="ru-RU" sz="2400" dirty="0"/>
            </a:br>
            <a:endParaRPr lang="ru-RU" sz="2400" dirty="0"/>
          </a:p>
        </p:txBody>
      </p:sp>
      <p:sp>
        <p:nvSpPr>
          <p:cNvPr id="21" name="Прямоугольник 20">
            <a:extLst>
              <a:ext uri="{FF2B5EF4-FFF2-40B4-BE49-F238E27FC236}">
                <a16:creationId xmlns:a16="http://schemas.microsoft.com/office/drawing/2014/main" xmlns="" id="{B0D6DE32-3CCE-4149-ABB8-85397A1BACD0}"/>
              </a:ext>
            </a:extLst>
          </p:cNvPr>
          <p:cNvSpPr/>
          <p:nvPr/>
        </p:nvSpPr>
        <p:spPr>
          <a:xfrm>
            <a:off x="4801188" y="3741750"/>
            <a:ext cx="3819243" cy="1015663"/>
          </a:xfrm>
          <a:prstGeom prst="rect">
            <a:avLst/>
          </a:prstGeom>
        </p:spPr>
        <p:txBody>
          <a:bodyPr wrap="square">
            <a:spAutoFit/>
          </a:bodyPr>
          <a:lstStyle/>
          <a:p>
            <a:r>
              <a:rPr lang="ru-RU" sz="1200" b="1" dirty="0">
                <a:solidFill>
                  <a:schemeClr val="accent6">
                    <a:lumMod val="75000"/>
                  </a:schemeClr>
                </a:solidFill>
                <a:latin typeface="Times New Roman" panose="02020603050405020304" pitchFamily="18" charset="0"/>
                <a:cs typeface="Times New Roman" panose="02020603050405020304" pitchFamily="18" charset="0"/>
              </a:rPr>
              <a:t> П</a:t>
            </a:r>
            <a:r>
              <a:rPr lang="ru-RU" sz="1200" b="1" i="0" dirty="0">
                <a:solidFill>
                  <a:schemeClr val="accent6">
                    <a:lumMod val="75000"/>
                  </a:schemeClr>
                </a:solidFill>
                <a:effectLst/>
                <a:latin typeface="Times New Roman" panose="02020603050405020304" pitchFamily="18" charset="0"/>
                <a:cs typeface="Times New Roman" panose="02020603050405020304" pitchFamily="18" charset="0"/>
              </a:rPr>
              <a:t>рактическое  и умственное  экспериментированию, обобщение, установление причинно-следственных связей, речевое  планирование и речевое комментирование процесса и результата собственной деятельности;</a:t>
            </a:r>
            <a:endParaRPr lang="ru-RU" sz="1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9277428C-C8E3-4F13-9B07-D952BAE0A625}"/>
              </a:ext>
            </a:extLst>
          </p:cNvPr>
          <p:cNvSpPr txBox="1"/>
          <p:nvPr/>
        </p:nvSpPr>
        <p:spPr>
          <a:xfrm>
            <a:off x="843409" y="3394149"/>
            <a:ext cx="2583958" cy="369332"/>
          </a:xfrm>
          <a:prstGeom prst="rect">
            <a:avLst/>
          </a:prstGeom>
          <a:noFill/>
        </p:spPr>
        <p:txBody>
          <a:bodyPr wrap="square" rtlCol="0">
            <a:spAutoFit/>
          </a:bodyPr>
          <a:lstStyle/>
          <a:p>
            <a:pPr lvl="0"/>
            <a:r>
              <a:rPr lang="ru-RU" b="1" dirty="0">
                <a:solidFill>
                  <a:srgbClr val="C00000"/>
                </a:solidFill>
                <a:latin typeface="Times New Roman" panose="02020603050405020304" pitchFamily="18" charset="0"/>
                <a:cs typeface="Times New Roman" panose="02020603050405020304" pitchFamily="18" charset="0"/>
              </a:rPr>
              <a:t>«Робототехника»</a:t>
            </a:r>
          </a:p>
        </p:txBody>
      </p:sp>
      <p:sp>
        <p:nvSpPr>
          <p:cNvPr id="23" name="Прямоугольник 22">
            <a:extLst>
              <a:ext uri="{FF2B5EF4-FFF2-40B4-BE49-F238E27FC236}">
                <a16:creationId xmlns:a16="http://schemas.microsoft.com/office/drawing/2014/main" xmlns="" id="{5FC1FD99-9FFC-465B-A81E-9A6CFC3EB75C}"/>
              </a:ext>
            </a:extLst>
          </p:cNvPr>
          <p:cNvSpPr/>
          <p:nvPr/>
        </p:nvSpPr>
        <p:spPr>
          <a:xfrm>
            <a:off x="627893" y="3819584"/>
            <a:ext cx="3471912" cy="1200329"/>
          </a:xfrm>
          <a:prstGeom prst="rect">
            <a:avLst/>
          </a:prstGeom>
        </p:spPr>
        <p:txBody>
          <a:bodyPr wrap="square">
            <a:spAutoFit/>
          </a:bodyPr>
          <a:lstStyle/>
          <a:p>
            <a:pPr algn="just"/>
            <a:r>
              <a:rPr lang="ru-RU" sz="1200" b="1" dirty="0">
                <a:solidFill>
                  <a:schemeClr val="accent6">
                    <a:lumMod val="75000"/>
                  </a:schemeClr>
                </a:solidFill>
                <a:latin typeface="Times New Roman" panose="02020603050405020304" pitchFamily="18" charset="0"/>
                <a:cs typeface="Times New Roman" panose="02020603050405020304" pitchFamily="18" charset="0"/>
              </a:rPr>
              <a:t>Р</a:t>
            </a:r>
            <a:r>
              <a:rPr lang="ru-RU" sz="1200" b="1" i="0" dirty="0">
                <a:solidFill>
                  <a:schemeClr val="accent6">
                    <a:lumMod val="75000"/>
                  </a:schemeClr>
                </a:solidFill>
                <a:effectLst/>
                <a:latin typeface="Times New Roman" panose="02020603050405020304" pitchFamily="18" charset="0"/>
                <a:cs typeface="Times New Roman" panose="02020603050405020304" pitchFamily="18" charset="0"/>
              </a:rPr>
              <a:t>азвитие у дошкольников интереса к моделированию и конструированию, стимулирование  детского технического творчества; обучение конструированию по образцу, чертежу, условиям, по собственному замыслу;</a:t>
            </a:r>
            <a:endParaRPr lang="ru-RU" sz="1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4" name="Прямоугольник: скругленные углы 23">
            <a:extLst>
              <a:ext uri="{FF2B5EF4-FFF2-40B4-BE49-F238E27FC236}">
                <a16:creationId xmlns:a16="http://schemas.microsoft.com/office/drawing/2014/main" xmlns="" id="{F5F87BF2-0E8C-464F-83CE-C51FC1C29FBF}"/>
              </a:ext>
            </a:extLst>
          </p:cNvPr>
          <p:cNvSpPr/>
          <p:nvPr/>
        </p:nvSpPr>
        <p:spPr>
          <a:xfrm rot="2689455">
            <a:off x="314737" y="3341385"/>
            <a:ext cx="468000" cy="46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xmlns="" id="{03F9A0B0-321F-4F30-810F-91242B5866DA}"/>
              </a:ext>
            </a:extLst>
          </p:cNvPr>
          <p:cNvSpPr txBox="1"/>
          <p:nvPr/>
        </p:nvSpPr>
        <p:spPr>
          <a:xfrm>
            <a:off x="322338" y="3297737"/>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3</a:t>
            </a:r>
            <a:endParaRPr lang="ru-RU" sz="2400" b="1" dirty="0">
              <a:solidFill>
                <a:schemeClr val="bg1"/>
              </a:solidFill>
            </a:endParaRPr>
          </a:p>
        </p:txBody>
      </p:sp>
      <p:sp>
        <p:nvSpPr>
          <p:cNvPr id="26" name="Прямоугольник: скругленные углы 25">
            <a:extLst>
              <a:ext uri="{FF2B5EF4-FFF2-40B4-BE49-F238E27FC236}">
                <a16:creationId xmlns:a16="http://schemas.microsoft.com/office/drawing/2014/main" xmlns="" id="{BE62978E-6718-466A-A7ED-6ED7E3E382A8}"/>
              </a:ext>
            </a:extLst>
          </p:cNvPr>
          <p:cNvSpPr/>
          <p:nvPr/>
        </p:nvSpPr>
        <p:spPr>
          <a:xfrm rot="2689455">
            <a:off x="4011491" y="3238362"/>
            <a:ext cx="468000" cy="46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TextBox 26">
            <a:extLst>
              <a:ext uri="{FF2B5EF4-FFF2-40B4-BE49-F238E27FC236}">
                <a16:creationId xmlns:a16="http://schemas.microsoft.com/office/drawing/2014/main" xmlns="" id="{BA6965E1-1479-4AB8-84E3-78DE6CC0D84E}"/>
              </a:ext>
            </a:extLst>
          </p:cNvPr>
          <p:cNvSpPr txBox="1"/>
          <p:nvPr/>
        </p:nvSpPr>
        <p:spPr>
          <a:xfrm>
            <a:off x="4011267" y="3200629"/>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4</a:t>
            </a:r>
            <a:endParaRPr lang="ru-RU" sz="2400" b="1" dirty="0">
              <a:solidFill>
                <a:schemeClr val="bg1"/>
              </a:solidFill>
            </a:endParaRPr>
          </a:p>
        </p:txBody>
      </p:sp>
      <p:sp>
        <p:nvSpPr>
          <p:cNvPr id="28" name="TextBox 27">
            <a:extLst>
              <a:ext uri="{FF2B5EF4-FFF2-40B4-BE49-F238E27FC236}">
                <a16:creationId xmlns:a16="http://schemas.microsoft.com/office/drawing/2014/main" xmlns="" id="{4893CAC0-47EB-4D3B-B7D4-7CA88D453910}"/>
              </a:ext>
            </a:extLst>
          </p:cNvPr>
          <p:cNvSpPr txBox="1"/>
          <p:nvPr/>
        </p:nvSpPr>
        <p:spPr>
          <a:xfrm>
            <a:off x="4381488" y="4714884"/>
            <a:ext cx="3510440" cy="646331"/>
          </a:xfrm>
          <a:prstGeom prst="rect">
            <a:avLst/>
          </a:prstGeom>
          <a:noFill/>
        </p:spPr>
        <p:txBody>
          <a:bodyPr wrap="square" rtlCol="0">
            <a:spAutoFit/>
          </a:bodyPr>
          <a:lstStyle/>
          <a:p>
            <a:pPr lvl="0" algn="ctr"/>
            <a:r>
              <a:rPr lang="ru-RU" b="1" dirty="0" err="1">
                <a:solidFill>
                  <a:srgbClr val="C00000"/>
                </a:solidFill>
                <a:latin typeface="Times New Roman" panose="02020603050405020304" pitchFamily="18" charset="0"/>
                <a:cs typeface="Times New Roman" panose="02020603050405020304" pitchFamily="18" charset="0"/>
              </a:rPr>
              <a:t>Мультстудия</a:t>
            </a:r>
            <a:r>
              <a:rPr lang="ru-RU" b="1" dirty="0">
                <a:solidFill>
                  <a:srgbClr val="C00000"/>
                </a:solidFill>
                <a:latin typeface="Times New Roman" panose="02020603050405020304" pitchFamily="18" charset="0"/>
                <a:cs typeface="Times New Roman" panose="02020603050405020304" pitchFamily="18" charset="0"/>
              </a:rPr>
              <a:t> </a:t>
            </a:r>
          </a:p>
          <a:p>
            <a:pPr lvl="0" algn="ctr"/>
            <a:r>
              <a:rPr lang="ru-RU" b="1" dirty="0" smtClean="0">
                <a:solidFill>
                  <a:srgbClr val="C00000"/>
                </a:solidFill>
                <a:latin typeface="Times New Roman" panose="02020603050405020304" pitchFamily="18" charset="0"/>
                <a:cs typeface="Times New Roman" panose="02020603050405020304" pitchFamily="18" charset="0"/>
              </a:rPr>
              <a:t>«Я ТВОРЮ МИР»</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29" name="Прямоугольник 28">
            <a:extLst>
              <a:ext uri="{FF2B5EF4-FFF2-40B4-BE49-F238E27FC236}">
                <a16:creationId xmlns:a16="http://schemas.microsoft.com/office/drawing/2014/main" xmlns="" id="{2112987C-F4F4-49CB-B446-1987C8B8A6F2}"/>
              </a:ext>
            </a:extLst>
          </p:cNvPr>
          <p:cNvSpPr/>
          <p:nvPr/>
        </p:nvSpPr>
        <p:spPr>
          <a:xfrm>
            <a:off x="4699072" y="5429865"/>
            <a:ext cx="3510439" cy="1015663"/>
          </a:xfrm>
          <a:prstGeom prst="rect">
            <a:avLst/>
          </a:prstGeom>
        </p:spPr>
        <p:txBody>
          <a:bodyPr wrap="square">
            <a:spAutoFit/>
          </a:bodyPr>
          <a:lstStyle/>
          <a:p>
            <a:r>
              <a:rPr lang="ru-RU" sz="1200" b="1" dirty="0">
                <a:solidFill>
                  <a:srgbClr val="002060"/>
                </a:solidFill>
                <a:latin typeface="Times New Roman" panose="02020603050405020304" pitchFamily="18" charset="0"/>
                <a:ea typeface="Times New Roman" panose="02020603050405020304" pitchFamily="18" charset="0"/>
              </a:rPr>
              <a:t>С</a:t>
            </a:r>
            <a:r>
              <a:rPr lang="ru-RU" sz="1200" b="1" dirty="0">
                <a:solidFill>
                  <a:srgbClr val="002060"/>
                </a:solidFill>
                <a:effectLst/>
                <a:latin typeface="Times New Roman" panose="02020603050405020304" pitchFamily="18" charset="0"/>
                <a:ea typeface="Times New Roman" panose="02020603050405020304" pitchFamily="18" charset="0"/>
              </a:rPr>
              <a:t>оздание авторского мультфильма, который станет современным мультимедийным средством обобщения и презентации материалов детского исследования, научно-технического и художественного творчества.</a:t>
            </a:r>
            <a:endParaRPr lang="ru-RU" sz="1050" b="1" dirty="0">
              <a:solidFill>
                <a:srgbClr val="002060"/>
              </a:solidFill>
            </a:endParaRPr>
          </a:p>
        </p:txBody>
      </p:sp>
      <p:sp>
        <p:nvSpPr>
          <p:cNvPr id="30" name="TextBox 29">
            <a:extLst>
              <a:ext uri="{FF2B5EF4-FFF2-40B4-BE49-F238E27FC236}">
                <a16:creationId xmlns:a16="http://schemas.microsoft.com/office/drawing/2014/main" xmlns="" id="{2F2C177D-69FA-4FF9-92B0-AC79992235DD}"/>
              </a:ext>
            </a:extLst>
          </p:cNvPr>
          <p:cNvSpPr txBox="1"/>
          <p:nvPr/>
        </p:nvSpPr>
        <p:spPr>
          <a:xfrm>
            <a:off x="841152" y="5065852"/>
            <a:ext cx="2791681" cy="369332"/>
          </a:xfrm>
          <a:prstGeom prst="rect">
            <a:avLst/>
          </a:prstGeom>
          <a:noFill/>
        </p:spPr>
        <p:txBody>
          <a:bodyPr wrap="square" rtlCol="0">
            <a:spAutoFit/>
          </a:bodyPr>
          <a:lstStyle/>
          <a:p>
            <a:pPr lvl="0"/>
            <a:r>
              <a:rPr lang="ru-RU" b="1" dirty="0">
                <a:solidFill>
                  <a:srgbClr val="C00000"/>
                </a:solidFill>
                <a:latin typeface="Times New Roman" panose="02020603050405020304" pitchFamily="18" charset="0"/>
                <a:cs typeface="Times New Roman" panose="02020603050405020304" pitchFamily="18" charset="0"/>
              </a:rPr>
              <a:t>«Экспериментирование»</a:t>
            </a:r>
          </a:p>
        </p:txBody>
      </p:sp>
      <p:sp>
        <p:nvSpPr>
          <p:cNvPr id="31" name="Прямоугольник 30">
            <a:extLst>
              <a:ext uri="{FF2B5EF4-FFF2-40B4-BE49-F238E27FC236}">
                <a16:creationId xmlns:a16="http://schemas.microsoft.com/office/drawing/2014/main" xmlns="" id="{6EC50026-1BE9-4B2F-B0F8-964921EA3B6E}"/>
              </a:ext>
            </a:extLst>
          </p:cNvPr>
          <p:cNvSpPr/>
          <p:nvPr/>
        </p:nvSpPr>
        <p:spPr>
          <a:xfrm>
            <a:off x="658819" y="5527518"/>
            <a:ext cx="3440987" cy="646331"/>
          </a:xfrm>
          <a:prstGeom prst="rect">
            <a:avLst/>
          </a:prstGeom>
        </p:spPr>
        <p:txBody>
          <a:bodyPr wrap="square">
            <a:spAutoFit/>
          </a:bodyPr>
          <a:lstStyle/>
          <a:p>
            <a:pPr algn="just"/>
            <a:r>
              <a:rPr lang="ru-RU" sz="1200" b="1" dirty="0">
                <a:solidFill>
                  <a:schemeClr val="accent6">
                    <a:lumMod val="75000"/>
                  </a:schemeClr>
                </a:solidFill>
                <a:latin typeface="Times New Roman" panose="02020603050405020304" pitchFamily="18" charset="0"/>
                <a:cs typeface="Times New Roman" panose="02020603050405020304" pitchFamily="18" charset="0"/>
              </a:rPr>
              <a:t>В</a:t>
            </a:r>
            <a:r>
              <a:rPr lang="ru-RU" sz="1200" b="1" i="0" dirty="0">
                <a:solidFill>
                  <a:schemeClr val="accent6">
                    <a:lumMod val="75000"/>
                  </a:schemeClr>
                </a:solidFill>
                <a:effectLst/>
                <a:latin typeface="Times New Roman" panose="02020603050405020304" pitchFamily="18" charset="0"/>
                <a:cs typeface="Times New Roman" panose="02020603050405020304" pitchFamily="18" charset="0"/>
              </a:rPr>
              <a:t>оспитание  экологической  культуры детей в интересной и увлекательной форме - опытно-экспериментальной деятельности.</a:t>
            </a:r>
            <a:endParaRPr lang="ru-RU" sz="12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2" name="Прямоугольник: скругленные углы 31">
            <a:extLst>
              <a:ext uri="{FF2B5EF4-FFF2-40B4-BE49-F238E27FC236}">
                <a16:creationId xmlns:a16="http://schemas.microsoft.com/office/drawing/2014/main" xmlns="" id="{9E4AA8DB-6AB7-47C5-8D1E-1BCCC6DA9EF6}"/>
              </a:ext>
            </a:extLst>
          </p:cNvPr>
          <p:cNvSpPr/>
          <p:nvPr/>
        </p:nvSpPr>
        <p:spPr>
          <a:xfrm rot="2689455">
            <a:off x="189776" y="5125091"/>
            <a:ext cx="468000" cy="468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a:extLst>
              <a:ext uri="{FF2B5EF4-FFF2-40B4-BE49-F238E27FC236}">
                <a16:creationId xmlns:a16="http://schemas.microsoft.com/office/drawing/2014/main" xmlns="" id="{CDF82650-4443-49C2-87EE-1DDA0213A348}"/>
              </a:ext>
            </a:extLst>
          </p:cNvPr>
          <p:cNvSpPr txBox="1"/>
          <p:nvPr/>
        </p:nvSpPr>
        <p:spPr>
          <a:xfrm>
            <a:off x="188597" y="5099990"/>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5</a:t>
            </a:r>
            <a:endParaRPr lang="ru-RU" sz="2400" b="1" dirty="0">
              <a:solidFill>
                <a:schemeClr val="bg1"/>
              </a:solidFill>
            </a:endParaRPr>
          </a:p>
        </p:txBody>
      </p:sp>
      <p:sp>
        <p:nvSpPr>
          <p:cNvPr id="34" name="Прямоугольник: скругленные углы 33">
            <a:extLst>
              <a:ext uri="{FF2B5EF4-FFF2-40B4-BE49-F238E27FC236}">
                <a16:creationId xmlns:a16="http://schemas.microsoft.com/office/drawing/2014/main" xmlns="" id="{87089419-7EA6-47EC-86E9-7A8B61AAE3BE}"/>
              </a:ext>
            </a:extLst>
          </p:cNvPr>
          <p:cNvSpPr/>
          <p:nvPr/>
        </p:nvSpPr>
        <p:spPr>
          <a:xfrm rot="2689455">
            <a:off x="4090635" y="5029888"/>
            <a:ext cx="468000" cy="468000"/>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a:extLst>
              <a:ext uri="{FF2B5EF4-FFF2-40B4-BE49-F238E27FC236}">
                <a16:creationId xmlns:a16="http://schemas.microsoft.com/office/drawing/2014/main" xmlns="" id="{EEF18210-1F93-4AD4-9726-C90BD41866F1}"/>
              </a:ext>
            </a:extLst>
          </p:cNvPr>
          <p:cNvSpPr txBox="1"/>
          <p:nvPr/>
        </p:nvSpPr>
        <p:spPr>
          <a:xfrm>
            <a:off x="4098566" y="5065852"/>
            <a:ext cx="495650" cy="461665"/>
          </a:xfrm>
          <a:prstGeom prst="rect">
            <a:avLst/>
          </a:prstGeom>
          <a:noFill/>
        </p:spPr>
        <p:txBody>
          <a:bodyPr wrap="none" rtlCol="0">
            <a:spAutoFit/>
          </a:bodyPr>
          <a:lstStyle/>
          <a:p>
            <a:pPr algn="ctr"/>
            <a:r>
              <a:rPr lang="ru-RU" sz="2400" b="1" dirty="0">
                <a:solidFill>
                  <a:schemeClr val="bg1"/>
                </a:solidFill>
              </a:rPr>
              <a:t>0</a:t>
            </a:r>
            <a:r>
              <a:rPr lang="en-US" sz="2400" b="1" dirty="0">
                <a:solidFill>
                  <a:schemeClr val="bg1"/>
                </a:solidFill>
              </a:rPr>
              <a:t>6</a:t>
            </a:r>
            <a:endParaRPr lang="ru-RU" sz="2400" b="1" dirty="0">
              <a:solidFill>
                <a:schemeClr val="bg1"/>
              </a:solidFill>
            </a:endParaRPr>
          </a:p>
        </p:txBody>
      </p:sp>
      <p:pic>
        <p:nvPicPr>
          <p:cNvPr id="42" name="Рисунок 4" descr="7.png">
            <a:extLst>
              <a:ext uri="{FF2B5EF4-FFF2-40B4-BE49-F238E27FC236}">
                <a16:creationId xmlns:a16="http://schemas.microsoft.com/office/drawing/2014/main" xmlns="" id="{CF9BFC94-0F89-43DA-A2E1-3D110E662EE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05884" y="-21429"/>
            <a:ext cx="4048872" cy="940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8" name="Группа 37"/>
          <p:cNvGrpSpPr/>
          <p:nvPr/>
        </p:nvGrpSpPr>
        <p:grpSpPr>
          <a:xfrm>
            <a:off x="10239404" y="4857760"/>
            <a:ext cx="1500198" cy="1411254"/>
            <a:chOff x="10239404" y="4857760"/>
            <a:chExt cx="1500198" cy="1411254"/>
          </a:xfrm>
        </p:grpSpPr>
        <p:sp>
          <p:nvSpPr>
            <p:cNvPr id="36" name="Стрелка вверх 35"/>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p:cNvSpPr txBox="1"/>
            <p:nvPr/>
          </p:nvSpPr>
          <p:spPr>
            <a:xfrm>
              <a:off x="10239404" y="5715016"/>
              <a:ext cx="1500198" cy="553998"/>
            </a:xfrm>
            <a:prstGeom prst="rect">
              <a:avLst/>
            </a:prstGeom>
            <a:solidFill>
              <a:schemeClr val="bg1"/>
            </a:solidFill>
          </p:spPr>
          <p:txBody>
            <a:bodyPr wrap="square" rtlCol="0">
              <a:spAutoFit/>
            </a:bodyPr>
            <a:lstStyle/>
            <a:p>
              <a:pPr algn="ctr"/>
              <a:r>
                <a:rPr lang="ru-RU" sz="1000" dirty="0" smtClean="0">
                  <a:solidFill>
                    <a:srgbClr val="002060"/>
                  </a:solidFill>
                  <a:hlinkClick r:id="rId4" action="ppaction://hlinksldjump"/>
                </a:rPr>
                <a:t>Нажмите, чтобы вернуться в «Путеводитель»</a:t>
              </a:r>
              <a:r>
                <a:rPr lang="ru-RU" sz="1000" dirty="0" smtClean="0">
                  <a:solidFill>
                    <a:schemeClr val="bg1"/>
                  </a:solidFill>
                  <a:hlinkClick r:id="rId4"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2686879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1.5" calcmode="lin" valueType="num">
                                      <p:cBhvr override="childStyle">
                                        <p:cTn id="6" dur="2000" fill="hold"/>
                                        <p:tgtEl>
                                          <p:spTgt spid="2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xmlns="" id="{927E8C00-8698-4FB5-A714-0317CF8A603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t="15756" b="15756"/>
          <a:stretch/>
        </p:blipFill>
        <p:spPr>
          <a:xfrm>
            <a:off x="1416000" y="1766197"/>
            <a:ext cx="8880323" cy="4622329"/>
          </a:xfrm>
        </p:spPr>
      </p:pic>
      <p:sp>
        <p:nvSpPr>
          <p:cNvPr id="6" name="Заголовок 5">
            <a:extLst>
              <a:ext uri="{FF2B5EF4-FFF2-40B4-BE49-F238E27FC236}">
                <a16:creationId xmlns:a16="http://schemas.microsoft.com/office/drawing/2014/main" xmlns="" id="{0FF82343-202A-4D4B-8BA3-D03966DE80FF}"/>
              </a:ext>
            </a:extLst>
          </p:cNvPr>
          <p:cNvSpPr>
            <a:spLocks noGrp="1"/>
          </p:cNvSpPr>
          <p:nvPr>
            <p:ph type="title"/>
          </p:nvPr>
        </p:nvSpPr>
        <p:spPr>
          <a:xfrm>
            <a:off x="2406000" y="301692"/>
            <a:ext cx="6614470" cy="1038875"/>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 </a:t>
            </a:r>
            <a:r>
              <a:rPr lang="ru-RU" sz="6000" dirty="0" err="1">
                <a:solidFill>
                  <a:srgbClr val="FF0000"/>
                </a:solidFill>
                <a:latin typeface="Times New Roman" panose="02020603050405020304" pitchFamily="18" charset="0"/>
                <a:cs typeface="Times New Roman" panose="02020603050405020304" pitchFamily="18" charset="0"/>
              </a:rPr>
              <a:t>Мульстудия</a:t>
            </a:r>
            <a:r>
              <a:rPr lang="ru-RU" sz="6000" dirty="0">
                <a:solidFill>
                  <a:srgbClr val="FF0000"/>
                </a:solidFill>
                <a:latin typeface="Times New Roman" panose="02020603050405020304" pitchFamily="18" charset="0"/>
                <a:cs typeface="Times New Roman" panose="02020603050405020304" pitchFamily="18" charset="0"/>
              </a:rPr>
              <a:t> </a:t>
            </a:r>
            <a:br>
              <a:rPr lang="ru-RU" sz="6000" dirty="0">
                <a:solidFill>
                  <a:srgbClr val="FF0000"/>
                </a:solidFill>
                <a:latin typeface="Times New Roman" panose="02020603050405020304" pitchFamily="18" charset="0"/>
                <a:cs typeface="Times New Roman" panose="02020603050405020304" pitchFamily="18" charset="0"/>
              </a:rPr>
            </a:br>
            <a:r>
              <a:rPr lang="ru-RU" sz="6000" dirty="0">
                <a:solidFill>
                  <a:srgbClr val="FF0000"/>
                </a:solidFill>
                <a:latin typeface="Times New Roman" panose="02020603050405020304" pitchFamily="18" charset="0"/>
                <a:cs typeface="Times New Roman" panose="02020603050405020304" pitchFamily="18" charset="0"/>
              </a:rPr>
              <a:t>«Я творю мир»</a:t>
            </a:r>
            <a:endParaRPr lang="ru-RU" dirty="0">
              <a:solidFill>
                <a:srgbClr val="FF0000"/>
              </a:solidFill>
              <a:latin typeface="Times New Roman" panose="02020603050405020304" pitchFamily="18" charset="0"/>
              <a:cs typeface="Times New Roman" panose="02020603050405020304" pitchFamily="18" charset="0"/>
            </a:endParaRPr>
          </a:p>
        </p:txBody>
      </p:sp>
      <p:sp>
        <p:nvSpPr>
          <p:cNvPr id="8" name="Текст 7">
            <a:extLst>
              <a:ext uri="{FF2B5EF4-FFF2-40B4-BE49-F238E27FC236}">
                <a16:creationId xmlns:a16="http://schemas.microsoft.com/office/drawing/2014/main" xmlns="" id="{CDD73BD5-62A0-4940-808F-7C6724B8A7CF}"/>
              </a:ext>
            </a:extLst>
          </p:cNvPr>
          <p:cNvSpPr>
            <a:spLocks noGrp="1"/>
          </p:cNvSpPr>
          <p:nvPr>
            <p:ph type="body" sz="quarter" idx="11"/>
          </p:nvPr>
        </p:nvSpPr>
        <p:spPr>
          <a:xfrm>
            <a:off x="6096000" y="1932829"/>
            <a:ext cx="6095999" cy="4814887"/>
          </a:xfrm>
        </p:spPr>
        <p:txBody>
          <a:bodyPr>
            <a:normAutofit/>
          </a:bodyPr>
          <a:lstStyle/>
          <a:p>
            <a:pPr lvl="0">
              <a:lnSpc>
                <a:spcPct val="100000"/>
              </a:lnSpc>
              <a:spcAft>
                <a:spcPts val="12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sz="2200" dirty="0"/>
          </a:p>
        </p:txBody>
      </p:sp>
      <p:sp>
        <p:nvSpPr>
          <p:cNvPr id="9" name="Текст 8">
            <a:extLst>
              <a:ext uri="{FF2B5EF4-FFF2-40B4-BE49-F238E27FC236}">
                <a16:creationId xmlns:a16="http://schemas.microsoft.com/office/drawing/2014/main" xmlns="" id="{EE876D53-9175-4A4B-AD82-D040A0F42431}"/>
              </a:ext>
            </a:extLst>
          </p:cNvPr>
          <p:cNvSpPr>
            <a:spLocks noGrp="1"/>
          </p:cNvSpPr>
          <p:nvPr>
            <p:ph type="body" sz="quarter" idx="12"/>
          </p:nvPr>
        </p:nvSpPr>
        <p:spPr>
          <a:xfrm>
            <a:off x="1" y="1932829"/>
            <a:ext cx="6095999" cy="1226171"/>
          </a:xfrm>
        </p:spPr>
        <p:txBody>
          <a:bodyPr>
            <a:normAutofit/>
          </a:bodyPr>
          <a:lstStyle/>
          <a:p>
            <a:r>
              <a:rPr lang="ru-RU" sz="2200" dirty="0"/>
              <a:t> </a:t>
            </a:r>
            <a:r>
              <a:rPr lang="ru-RU" sz="1800" b="1" dirty="0">
                <a:solidFill>
                  <a:srgbClr val="7030A0"/>
                </a:solidFill>
                <a:latin typeface="Times New Roman" panose="02020603050405020304" pitchFamily="18" charset="0"/>
                <a:cs typeface="Times New Roman" panose="02020603050405020304" pitchFamily="18" charset="0"/>
              </a:rPr>
              <a:t> </a:t>
            </a:r>
            <a:endParaRPr lang="ru-RU" sz="18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sz="2200" dirty="0"/>
          </a:p>
        </p:txBody>
      </p:sp>
      <p:sp>
        <p:nvSpPr>
          <p:cNvPr id="2" name="TextBox 1">
            <a:extLst>
              <a:ext uri="{FF2B5EF4-FFF2-40B4-BE49-F238E27FC236}">
                <a16:creationId xmlns:a16="http://schemas.microsoft.com/office/drawing/2014/main" xmlns="" id="{77ED4270-2EBC-42B9-95E7-78AD6295FE9F}"/>
              </a:ext>
            </a:extLst>
          </p:cNvPr>
          <p:cNvSpPr txBox="1"/>
          <p:nvPr/>
        </p:nvSpPr>
        <p:spPr>
          <a:xfrm flipV="1">
            <a:off x="516000" y="684000"/>
            <a:ext cx="270000" cy="707886"/>
          </a:xfrm>
          <a:prstGeom prst="rect">
            <a:avLst/>
          </a:prstGeom>
          <a:noFill/>
        </p:spPr>
        <p:txBody>
          <a:bodyPr wrap="square" rtlCol="0">
            <a:spAutoFit/>
          </a:bodyPr>
          <a:lstStyle/>
          <a:p>
            <a:r>
              <a:rPr lang="ru-RU" sz="4000" b="1" dirty="0">
                <a:solidFill>
                  <a:schemeClr val="bg1"/>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xmlns="" id="{9C8BA7E6-0C05-4143-A8AF-70A36D9E756A}"/>
              </a:ext>
            </a:extLst>
          </p:cNvPr>
          <p:cNvSpPr txBox="1"/>
          <p:nvPr/>
        </p:nvSpPr>
        <p:spPr>
          <a:xfrm>
            <a:off x="5983059" y="1787180"/>
            <a:ext cx="6231000" cy="1105944"/>
          </a:xfrm>
          <a:prstGeom prst="rect">
            <a:avLst/>
          </a:prstGeom>
          <a:noFill/>
        </p:spPr>
        <p:txBody>
          <a:bodyPr wrap="square">
            <a:spAutoFit/>
          </a:bodyPr>
          <a:lstStyle/>
          <a:p>
            <a:pPr>
              <a:lnSpc>
                <a:spcPct val="115000"/>
              </a:lnSpc>
              <a:spcAft>
                <a:spcPts val="1200"/>
              </a:spcAft>
            </a:pPr>
            <a:endParaRPr lang="ru-RU" b="1" dirty="0">
              <a:solidFill>
                <a:srgbClr val="7030A0"/>
              </a:solidFill>
              <a:latin typeface="Times New Roman" panose="02020603050405020304" pitchFamily="18" charset="0"/>
              <a:cs typeface="Times New Roman" panose="02020603050405020304" pitchFamily="18" charset="0"/>
            </a:endParaRPr>
          </a:p>
          <a:p>
            <a:pPr lvl="0">
              <a:lnSpc>
                <a:spcPct val="115000"/>
              </a:lnSpc>
              <a:spcAft>
                <a:spcPts val="12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nSpc>
                <a:spcPct val="115000"/>
              </a:lnSpc>
              <a:spcAft>
                <a:spcPts val="1200"/>
              </a:spcAft>
              <a:buFont typeface="Wingdings" panose="05000000000000000000" pitchFamily="2" charset="2"/>
              <a:buChar char="§"/>
            </a:pPr>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xmlns="" id="{19D236A0-567D-425C-89C5-0036878E837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0433416" y="4959000"/>
            <a:ext cx="1780643" cy="1418861"/>
          </a:xfrm>
          <a:prstGeom prst="rect">
            <a:avLst/>
          </a:prstGeom>
        </p:spPr>
      </p:pic>
    </p:spTree>
    <p:extLst>
      <p:ext uri="{BB962C8B-B14F-4D97-AF65-F5344CB8AC3E}">
        <p14:creationId xmlns:p14="http://schemas.microsoft.com/office/powerpoint/2010/main" xmlns="" val="2159553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57"/>
          <p:cNvSpPr>
            <a:spLocks noChangeArrowheads="1"/>
          </p:cNvSpPr>
          <p:nvPr/>
        </p:nvSpPr>
        <p:spPr bwMode="gray">
          <a:xfrm rot="3419336">
            <a:off x="158808" y="2025511"/>
            <a:ext cx="360000" cy="3600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r>
              <a:rPr lang="ru-RU" dirty="0"/>
              <a:t> </a:t>
            </a:r>
          </a:p>
        </p:txBody>
      </p:sp>
      <p:sp>
        <p:nvSpPr>
          <p:cNvPr id="10" name="Text Box 258"/>
          <p:cNvSpPr txBox="1">
            <a:spLocks noChangeArrowheads="1"/>
          </p:cNvSpPr>
          <p:nvPr/>
        </p:nvSpPr>
        <p:spPr bwMode="gray">
          <a:xfrm>
            <a:off x="809249" y="1850608"/>
            <a:ext cx="11133157" cy="1292662"/>
          </a:xfrm>
          <a:prstGeom prst="rect">
            <a:avLst/>
          </a:prstGeom>
          <a:noFill/>
          <a:ln w="9525" algn="ctr">
            <a:noFill/>
            <a:miter lim="800000"/>
            <a:headEnd/>
            <a:tailEnd/>
          </a:ln>
          <a:effectLst/>
        </p:spPr>
        <p:txBody>
          <a:bodyPr wrap="square">
            <a:spAutoFit/>
          </a:bodyPr>
          <a:lstStyle/>
          <a:p>
            <a:pPr algn="just" eaLnBrk="0" hangingPunct="0"/>
            <a:r>
              <a:rPr lang="ru-RU" b="1" i="1" dirty="0">
                <a:solidFill>
                  <a:srgbClr val="FF0000"/>
                </a:solidFill>
                <a:latin typeface="Times New Roman" panose="02020603050405020304" pitchFamily="18" charset="0"/>
                <a:cs typeface="Times New Roman" panose="02020603050405020304" pitchFamily="18" charset="0"/>
              </a:rPr>
              <a:t>Н</a:t>
            </a:r>
            <a:r>
              <a:rPr lang="ru-RU"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аучный подход</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разработана под научным руководством автора методики исследовательского о</a:t>
            </a:r>
          </a:p>
          <a:p>
            <a:pPr algn="just" eaLnBrk="0" hangingPunct="0"/>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бучения дошкольников, Члена-корреспондента РАО, доктора психологических наук, доктора педагогических наук, профессора А.И. Савенкова для развития познавательной активности ребенка;</a:t>
            </a:r>
          </a:p>
          <a:p>
            <a:pPr eaLnBrk="0" hangingPunct="0"/>
            <a:endParaRPr lang="en-US" sz="2400" b="1" dirty="0">
              <a:solidFill>
                <a:srgbClr val="FF0000"/>
              </a:solidFill>
              <a:latin typeface="Arial" charset="0"/>
            </a:endParaRPr>
          </a:p>
        </p:txBody>
      </p:sp>
      <p:sp>
        <p:nvSpPr>
          <p:cNvPr id="11" name="Text Box 259"/>
          <p:cNvSpPr txBox="1">
            <a:spLocks noChangeArrowheads="1"/>
          </p:cNvSpPr>
          <p:nvPr/>
        </p:nvSpPr>
        <p:spPr bwMode="gray">
          <a:xfrm>
            <a:off x="226017" y="1926842"/>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13" name="Rectangle 261"/>
          <p:cNvSpPr>
            <a:spLocks noChangeArrowheads="1"/>
          </p:cNvSpPr>
          <p:nvPr/>
        </p:nvSpPr>
        <p:spPr bwMode="gray">
          <a:xfrm rot="3419336">
            <a:off x="151023" y="3459670"/>
            <a:ext cx="360000" cy="3600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14" name="Text Box 262"/>
          <p:cNvSpPr txBox="1">
            <a:spLocks noChangeArrowheads="1"/>
          </p:cNvSpPr>
          <p:nvPr/>
        </p:nvSpPr>
        <p:spPr bwMode="gray">
          <a:xfrm>
            <a:off x="239064" y="3411071"/>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2</a:t>
            </a:r>
          </a:p>
        </p:txBody>
      </p:sp>
      <p:sp>
        <p:nvSpPr>
          <p:cNvPr id="21" name="Text Box 269"/>
          <p:cNvSpPr txBox="1">
            <a:spLocks noChangeArrowheads="1"/>
          </p:cNvSpPr>
          <p:nvPr/>
        </p:nvSpPr>
        <p:spPr bwMode="gray">
          <a:xfrm>
            <a:off x="747606" y="3341266"/>
            <a:ext cx="11194800" cy="1477328"/>
          </a:xfrm>
          <a:prstGeom prst="rect">
            <a:avLst/>
          </a:prstGeom>
          <a:noFill/>
          <a:ln w="9525" algn="ctr">
            <a:noFill/>
            <a:miter lim="800000"/>
            <a:headEnd/>
            <a:tailEnd/>
          </a:ln>
          <a:effectLst/>
        </p:spPr>
        <p:txBody>
          <a:bodyPr wrap="square">
            <a:spAutoFit/>
          </a:bodyPr>
          <a:lstStyle/>
          <a:p>
            <a:pPr lvl="0" algn="just">
              <a:spcAft>
                <a:spcPts val="1000"/>
              </a:spcAft>
              <a:buSzPts val="1000"/>
              <a:tabLst>
                <a:tab pos="457200" algn="l"/>
              </a:tabLst>
            </a:pPr>
            <a:r>
              <a:rPr lang="ru-RU"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«Методическая матрешка»</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представляет собой полноценный образовательный модуль, включает полный методический комплект по созданию авторских мультфильмов, сюжеты которых основаны на самостоятельных исследованиях детей. При этом каждый пункт раскрывает для творческого педагога или родителя неограниченные возможности решения других образовательных задач на том же оборудовании;</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ext Box 270"/>
          <p:cNvSpPr txBox="1">
            <a:spLocks noChangeArrowheads="1"/>
          </p:cNvSpPr>
          <p:nvPr/>
        </p:nvSpPr>
        <p:spPr bwMode="gray">
          <a:xfrm>
            <a:off x="1011000" y="2891896"/>
            <a:ext cx="261610" cy="461665"/>
          </a:xfrm>
          <a:prstGeom prst="rect">
            <a:avLst/>
          </a:prstGeom>
          <a:noFill/>
          <a:ln w="9525" algn="ctr">
            <a:noFill/>
            <a:miter lim="800000"/>
            <a:headEnd/>
            <a:tailEnd/>
          </a:ln>
          <a:effectLst/>
        </p:spPr>
        <p:txBody>
          <a:bodyPr wrap="none">
            <a:spAutoFit/>
          </a:bodyPr>
          <a:lstStyle/>
          <a:p>
            <a:pPr eaLnBrk="0" hangingPunct="0"/>
            <a:r>
              <a:rPr lang="ru-RU" sz="2400" b="1" dirty="0">
                <a:solidFill>
                  <a:srgbClr val="FF0000"/>
                </a:solidFill>
                <a:latin typeface="Times New Roman" pitchFamily="18" charset="0"/>
                <a:cs typeface="Times New Roman" pitchFamily="18" charset="0"/>
              </a:rPr>
              <a:t> </a:t>
            </a:r>
            <a:endParaRPr lang="en-US" sz="2400" dirty="0">
              <a:latin typeface="Arial" charset="0"/>
            </a:endParaRPr>
          </a:p>
        </p:txBody>
      </p:sp>
      <p:sp>
        <p:nvSpPr>
          <p:cNvPr id="23" name="Text Box 271"/>
          <p:cNvSpPr txBox="1">
            <a:spLocks noChangeArrowheads="1"/>
          </p:cNvSpPr>
          <p:nvPr/>
        </p:nvSpPr>
        <p:spPr bwMode="gray">
          <a:xfrm>
            <a:off x="1106796" y="3410986"/>
            <a:ext cx="261610" cy="461665"/>
          </a:xfrm>
          <a:prstGeom prst="rect">
            <a:avLst/>
          </a:prstGeom>
          <a:noFill/>
          <a:ln w="9525" algn="ctr">
            <a:noFill/>
            <a:miter lim="800000"/>
            <a:headEnd/>
            <a:tailEnd/>
          </a:ln>
          <a:effectLst/>
        </p:spPr>
        <p:txBody>
          <a:bodyPr wrap="none">
            <a:spAutoFit/>
          </a:bodyPr>
          <a:lstStyle/>
          <a:p>
            <a:pPr eaLnBrk="0" hangingPunct="0"/>
            <a:r>
              <a:rPr lang="ru-RU" sz="2400" b="1" dirty="0">
                <a:solidFill>
                  <a:srgbClr val="FF0000"/>
                </a:solidFill>
                <a:latin typeface="Times New Roman" pitchFamily="18" charset="0"/>
                <a:cs typeface="Times New Roman" pitchFamily="18" charset="0"/>
              </a:rPr>
              <a:t> </a:t>
            </a:r>
            <a:endParaRPr lang="en-US" sz="2400" b="1" dirty="0">
              <a:solidFill>
                <a:srgbClr val="FF0000"/>
              </a:solidFill>
              <a:latin typeface="Arial" charset="0"/>
            </a:endParaRPr>
          </a:p>
        </p:txBody>
      </p:sp>
      <p:sp>
        <p:nvSpPr>
          <p:cNvPr id="24" name="Text Box 272"/>
          <p:cNvSpPr txBox="1">
            <a:spLocks noChangeArrowheads="1"/>
          </p:cNvSpPr>
          <p:nvPr/>
        </p:nvSpPr>
        <p:spPr bwMode="gray">
          <a:xfrm>
            <a:off x="1035411" y="4101667"/>
            <a:ext cx="261610" cy="461665"/>
          </a:xfrm>
          <a:prstGeom prst="rect">
            <a:avLst/>
          </a:prstGeom>
          <a:noFill/>
          <a:ln w="9525" algn="ctr">
            <a:noFill/>
            <a:miter lim="800000"/>
            <a:headEnd/>
            <a:tailEnd/>
          </a:ln>
          <a:effectLst/>
        </p:spPr>
        <p:txBody>
          <a:bodyPr wrap="none">
            <a:spAutoFit/>
          </a:bodyPr>
          <a:lstStyle/>
          <a:p>
            <a:pPr eaLnBrk="0" hangingPunct="0"/>
            <a:r>
              <a:rPr lang="ru-RU"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xmlns="" id="{2E5E3D5E-DCFD-4AA9-90A7-D753D35030BF}"/>
              </a:ext>
            </a:extLst>
          </p:cNvPr>
          <p:cNvSpPr/>
          <p:nvPr/>
        </p:nvSpPr>
        <p:spPr>
          <a:xfrm>
            <a:off x="-16611" y="11486"/>
            <a:ext cx="12192000" cy="1830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381092" y="83995"/>
            <a:ext cx="10294907" cy="1325563"/>
          </a:xfrm>
        </p:spPr>
        <p:txBody>
          <a:bodyPr>
            <a:normAutofit/>
          </a:bodyPr>
          <a:lstStyle/>
          <a:p>
            <a:pPr lvl="0" algn="ctr">
              <a:lnSpc>
                <a:spcPts val="1470"/>
              </a:lnSpc>
              <a:spcAft>
                <a:spcPts val="1000"/>
              </a:spcAft>
            </a:pPr>
            <a:r>
              <a:rPr lang="ru-RU"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У</a:t>
            </a:r>
            <a:r>
              <a:rPr lang="ru-RU"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никальные характеристики  </a:t>
            </a:r>
            <a:r>
              <a:rPr lang="ru-RU" sz="3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мультстудии</a:t>
            </a:r>
            <a:r>
              <a:rPr lang="ru-RU"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ru-RU"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ru-RU"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«Я творю мир»</a:t>
            </a:r>
            <a:endParaRPr lang="ru-RU" sz="36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Rectangle 267">
            <a:extLst>
              <a:ext uri="{FF2B5EF4-FFF2-40B4-BE49-F238E27FC236}">
                <a16:creationId xmlns:a16="http://schemas.microsoft.com/office/drawing/2014/main" xmlns="" id="{DE96E95A-0B0F-42DE-B429-FE3B69D29D28}"/>
              </a:ext>
            </a:extLst>
          </p:cNvPr>
          <p:cNvSpPr>
            <a:spLocks noChangeArrowheads="1"/>
          </p:cNvSpPr>
          <p:nvPr/>
        </p:nvSpPr>
        <p:spPr bwMode="ltGray">
          <a:xfrm rot="3419336">
            <a:off x="194754" y="5217309"/>
            <a:ext cx="360000" cy="360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30" name="TextBox 29">
            <a:extLst>
              <a:ext uri="{FF2B5EF4-FFF2-40B4-BE49-F238E27FC236}">
                <a16:creationId xmlns:a16="http://schemas.microsoft.com/office/drawing/2014/main" xmlns="" id="{B16AAC5E-1824-47F2-B765-D2A3701DB7F9}"/>
              </a:ext>
            </a:extLst>
          </p:cNvPr>
          <p:cNvSpPr txBox="1"/>
          <p:nvPr/>
        </p:nvSpPr>
        <p:spPr>
          <a:xfrm>
            <a:off x="1035411" y="4710492"/>
            <a:ext cx="4527348" cy="461665"/>
          </a:xfrm>
          <a:prstGeom prst="rect">
            <a:avLst/>
          </a:prstGeom>
          <a:noFill/>
        </p:spPr>
        <p:txBody>
          <a:bodyPr wrap="square" rtlCol="0">
            <a:spAutoFit/>
          </a:bodyPr>
          <a:lstStyle/>
          <a:p>
            <a:pPr eaLnBrk="0" hangingPunct="0"/>
            <a:r>
              <a:rPr lang="ru-RU"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6A7225AC-27EA-4E3C-9448-8AA173D451EB}"/>
              </a:ext>
            </a:extLst>
          </p:cNvPr>
          <p:cNvSpPr txBox="1"/>
          <p:nvPr/>
        </p:nvSpPr>
        <p:spPr>
          <a:xfrm>
            <a:off x="798261" y="5100369"/>
            <a:ext cx="9358314" cy="680764"/>
          </a:xfrm>
          <a:prstGeom prst="rect">
            <a:avLst/>
          </a:prstGeom>
          <a:noFill/>
        </p:spPr>
        <p:txBody>
          <a:bodyPr wrap="square">
            <a:spAutoFit/>
          </a:bodyPr>
          <a:lstStyle/>
          <a:p>
            <a:pPr lvl="0" algn="just">
              <a:lnSpc>
                <a:spcPts val="1470"/>
              </a:lnSpc>
              <a:spcAft>
                <a:spcPts val="1000"/>
              </a:spcAft>
              <a:buSzPts val="1000"/>
              <a:tabLst>
                <a:tab pos="457200" algn="l"/>
              </a:tabLst>
            </a:pPr>
            <a:r>
              <a:rPr lang="ru-RU"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a:t>
            </a:r>
            <a:r>
              <a:rPr lang="ru-RU" sz="18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адежный производитель</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 создана отечественным производителем, ЗАО «ЭЛТИ-КУДИЦ», свыше 20 лет производящим неизменно качественные образовательные продукты для детей.</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3" name="Рисунок 42">
            <a:extLst>
              <a:ext uri="{FF2B5EF4-FFF2-40B4-BE49-F238E27FC236}">
                <a16:creationId xmlns:a16="http://schemas.microsoft.com/office/drawing/2014/main" xmlns="" id="{282B8F18-973D-4527-B75A-68A8978ABDA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309522" y="214290"/>
            <a:ext cx="1625580" cy="1295303"/>
          </a:xfrm>
          <a:prstGeom prst="rect">
            <a:avLst/>
          </a:prstGeom>
        </p:spPr>
      </p:pic>
      <p:sp>
        <p:nvSpPr>
          <p:cNvPr id="29" name="Text Box 262">
            <a:extLst>
              <a:ext uri="{FF2B5EF4-FFF2-40B4-BE49-F238E27FC236}">
                <a16:creationId xmlns:a16="http://schemas.microsoft.com/office/drawing/2014/main" xmlns="" id="{3EA64C60-23B2-4608-B120-46F6D8D487EB}"/>
              </a:ext>
            </a:extLst>
          </p:cNvPr>
          <p:cNvSpPr txBox="1">
            <a:spLocks noChangeArrowheads="1"/>
          </p:cNvSpPr>
          <p:nvPr/>
        </p:nvSpPr>
        <p:spPr bwMode="gray">
          <a:xfrm>
            <a:off x="274609" y="5127898"/>
            <a:ext cx="356188" cy="461665"/>
          </a:xfrm>
          <a:prstGeom prst="rect">
            <a:avLst/>
          </a:prstGeom>
          <a:noFill/>
          <a:ln w="9525" algn="ctr">
            <a:noFill/>
            <a:miter lim="800000"/>
            <a:headEnd/>
            <a:tailEnd/>
          </a:ln>
          <a:effectLst/>
        </p:spPr>
        <p:txBody>
          <a:bodyPr wrap="none">
            <a:spAutoFit/>
          </a:bodyPr>
          <a:lstStyle/>
          <a:p>
            <a:pPr algn="ctr" eaLnBrk="0" hangingPunct="0"/>
            <a:r>
              <a:rPr lang="ru-RU" sz="2400" b="1" dirty="0">
                <a:solidFill>
                  <a:srgbClr val="FFFFFF"/>
                </a:solidFill>
                <a:latin typeface="Arial" charset="0"/>
              </a:rPr>
              <a:t>3</a:t>
            </a:r>
            <a:endParaRPr lang="en-US" sz="2400" b="1" dirty="0">
              <a:solidFill>
                <a:srgbClr val="FFFFFF"/>
              </a:solidFill>
              <a:latin typeface="Arial" charset="0"/>
            </a:endParaRPr>
          </a:p>
        </p:txBody>
      </p:sp>
      <p:grpSp>
        <p:nvGrpSpPr>
          <p:cNvPr id="18" name="Группа 17"/>
          <p:cNvGrpSpPr/>
          <p:nvPr/>
        </p:nvGrpSpPr>
        <p:grpSpPr>
          <a:xfrm>
            <a:off x="10382280" y="5572140"/>
            <a:ext cx="1428760" cy="982626"/>
            <a:chOff x="10239404" y="4857760"/>
            <a:chExt cx="1500198" cy="1411254"/>
          </a:xfrm>
        </p:grpSpPr>
        <p:sp>
          <p:nvSpPr>
            <p:cNvPr id="19" name="Стрелка вверх 18"/>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10239404" y="5715016"/>
              <a:ext cx="1500198" cy="553998"/>
            </a:xfrm>
            <a:prstGeom prst="rect">
              <a:avLst/>
            </a:prstGeom>
            <a:solidFill>
              <a:schemeClr val="bg1"/>
            </a:solidFill>
          </p:spPr>
          <p:txBody>
            <a:bodyPr wrap="square" rtlCol="0">
              <a:spAutoFit/>
            </a:bodyPr>
            <a:lstStyle/>
            <a:p>
              <a:pPr algn="ctr"/>
              <a:r>
                <a:rPr lang="ru-RU" sz="1000" dirty="0" smtClean="0">
                  <a:solidFill>
                    <a:srgbClr val="002060"/>
                  </a:solidFill>
                  <a:hlinkClick r:id="rId3" action="ppaction://hlinksldjump"/>
                </a:rPr>
                <a:t>Нажмите, чтобы вернуться в «Путеводитель»</a:t>
              </a:r>
              <a:r>
                <a:rPr lang="ru-RU" sz="1000" dirty="0" smtClean="0">
                  <a:solidFill>
                    <a:schemeClr val="bg1"/>
                  </a:solidFill>
                  <a:hlinkClick r:id="rId3"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714009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7AE888-FC83-48E4-B6E8-F7C6FD7A74A8}"/>
              </a:ext>
            </a:extLst>
          </p:cNvPr>
          <p:cNvSpPr>
            <a:spLocks noGrp="1"/>
          </p:cNvSpPr>
          <p:nvPr>
            <p:ph type="title"/>
          </p:nvPr>
        </p:nvSpPr>
        <p:spPr/>
        <p:txBody>
          <a:bodyPr/>
          <a:lstStyle/>
          <a:p>
            <a:r>
              <a:rPr lang="ru-RU" b="1" dirty="0">
                <a:latin typeface="Times New Roman" panose="02020603050405020304" pitchFamily="18" charset="0"/>
                <a:cs typeface="Times New Roman" panose="02020603050405020304" pitchFamily="18" charset="0"/>
              </a:rPr>
              <a:t>Актуальность</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xmlns="" id="{24CC6251-93DC-49BF-ADCA-30436005BC52}"/>
              </a:ext>
            </a:extLst>
          </p:cNvPr>
          <p:cNvSpPr>
            <a:spLocks noGrp="1"/>
          </p:cNvSpPr>
          <p:nvPr>
            <p:ph idx="1"/>
          </p:nvPr>
        </p:nvSpPr>
        <p:spPr>
          <a:xfrm>
            <a:off x="156000" y="1809000"/>
            <a:ext cx="11475000" cy="4351338"/>
          </a:xfrm>
        </p:spPr>
        <p:txBody>
          <a:bodyPr>
            <a:normAutofit/>
          </a:bodyPr>
          <a:lstStyle/>
          <a:p>
            <a:pPr marL="0" indent="0">
              <a:buNone/>
            </a:pPr>
            <a:r>
              <a:rPr lang="ru-RU"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В наше время образование призвано обрести творческий, новаторский характер. В мире, где изменчивость стала чертой не только научного и технологического прогресса, но и образа жизни масс, общеобразовательные учреждения  обязаны передавать новым поколениям не только ранее накопленные знания, но и готовить их к решению проблем, с которыми личность и общество прежде никогда не сталкивались. </a:t>
            </a:r>
          </a:p>
          <a:p>
            <a:pPr marL="0" indent="0">
              <a:buNone/>
            </a:pPr>
            <a:r>
              <a:rPr lang="ru-RU"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Поэтому интеграция творчества, науки и техники в виде </a:t>
            </a:r>
            <a:r>
              <a:rPr lang="ru-RU" sz="2400" b="1"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мультстудии</a:t>
            </a:r>
            <a:r>
              <a:rPr lang="ru-RU"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по STEАM-технологии отвечает ожиданиям общества к подготовке будущего поколения.</a:t>
            </a:r>
            <a:endParaRPr lang="ru-RU" sz="24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ru-RU" dirty="0"/>
          </a:p>
          <a:p>
            <a:pPr marL="0" indent="0">
              <a:buNone/>
            </a:pPr>
            <a:endParaRPr lang="ru-RU" dirty="0"/>
          </a:p>
        </p:txBody>
      </p:sp>
      <p:pic>
        <p:nvPicPr>
          <p:cNvPr id="34" name="Рисунок 33">
            <a:extLst>
              <a:ext uri="{FF2B5EF4-FFF2-40B4-BE49-F238E27FC236}">
                <a16:creationId xmlns:a16="http://schemas.microsoft.com/office/drawing/2014/main" xmlns="" id="{641C58A3-8063-4463-AEBA-ACD78152EAD9}"/>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9882214" y="214290"/>
            <a:ext cx="2006540" cy="1598861"/>
          </a:xfrm>
          <a:prstGeom prst="rect">
            <a:avLst/>
          </a:prstGeom>
        </p:spPr>
      </p:pic>
      <p:grpSp>
        <p:nvGrpSpPr>
          <p:cNvPr id="5" name="Группа 4"/>
          <p:cNvGrpSpPr/>
          <p:nvPr/>
        </p:nvGrpSpPr>
        <p:grpSpPr>
          <a:xfrm>
            <a:off x="10525156" y="5286388"/>
            <a:ext cx="1428760" cy="982626"/>
            <a:chOff x="10239404" y="4857760"/>
            <a:chExt cx="1500198" cy="1411254"/>
          </a:xfrm>
        </p:grpSpPr>
        <p:sp>
          <p:nvSpPr>
            <p:cNvPr id="6" name="Стрелка вверх 5"/>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10239404" y="5715016"/>
              <a:ext cx="1500198" cy="553998"/>
            </a:xfrm>
            <a:prstGeom prst="rect">
              <a:avLst/>
            </a:prstGeom>
            <a:solidFill>
              <a:schemeClr val="bg1"/>
            </a:solidFill>
          </p:spPr>
          <p:txBody>
            <a:bodyPr wrap="square" rtlCol="0">
              <a:spAutoFit/>
            </a:bodyPr>
            <a:lstStyle/>
            <a:p>
              <a:pPr algn="ctr"/>
              <a:r>
                <a:rPr lang="ru-RU" sz="1000" dirty="0" smtClean="0">
                  <a:solidFill>
                    <a:srgbClr val="002060"/>
                  </a:solidFill>
                  <a:hlinkClick r:id="rId3" action="ppaction://hlinksldjump"/>
                </a:rPr>
                <a:t>Нажмите, чтобы вернуться в «Путеводитель»</a:t>
              </a:r>
              <a:r>
                <a:rPr lang="ru-RU" sz="1000" dirty="0" smtClean="0">
                  <a:solidFill>
                    <a:schemeClr val="bg1"/>
                  </a:solidFill>
                  <a:hlinkClick r:id="rId3"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3193625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xmlns="" id="{927E8C00-8698-4FB5-A714-0317CF8A6034}"/>
              </a:ext>
            </a:extLst>
          </p:cNvPr>
          <p:cNvPicPr>
            <a:picLocks noGrp="1" noChangeAspect="1"/>
          </p:cNvPicPr>
          <p:nvPr>
            <p:ph type="pic" sz="quarter" idx="10"/>
          </p:nvPr>
        </p:nvPicPr>
        <p:blipFill>
          <a:blip r:embed="rId2" cstate="print">
            <a:extLst>
              <a:ext uri="{28A0092B-C50C-407E-A947-70E740481C1C}">
                <a14:useLocalDpi xmlns:a14="http://schemas.microsoft.com/office/drawing/2010/main" xmlns="" val="0"/>
              </a:ext>
            </a:extLst>
          </a:blip>
          <a:srcRect t="4216" b="4216"/>
          <a:stretch/>
        </p:blipFill>
        <p:spPr>
          <a:xfrm>
            <a:off x="61286" y="3183584"/>
            <a:ext cx="5860489" cy="3050464"/>
          </a:xfrm>
        </p:spPr>
      </p:pic>
      <p:sp>
        <p:nvSpPr>
          <p:cNvPr id="6" name="Заголовок 5">
            <a:extLst>
              <a:ext uri="{FF2B5EF4-FFF2-40B4-BE49-F238E27FC236}">
                <a16:creationId xmlns:a16="http://schemas.microsoft.com/office/drawing/2014/main" xmlns="" id="{0FF82343-202A-4D4B-8BA3-D03966DE80FF}"/>
              </a:ext>
            </a:extLst>
          </p:cNvPr>
          <p:cNvSpPr>
            <a:spLocks noGrp="1"/>
          </p:cNvSpPr>
          <p:nvPr>
            <p:ph type="title"/>
          </p:nvPr>
        </p:nvSpPr>
        <p:spPr/>
        <p:txBody>
          <a:bodyPr>
            <a:normAutofit/>
          </a:bodyPr>
          <a:lstStyle/>
          <a:p>
            <a:r>
              <a:rPr lang="ru-RU" dirty="0">
                <a:latin typeface="Times New Roman" panose="02020603050405020304" pitchFamily="18" charset="0"/>
                <a:cs typeface="Times New Roman" panose="02020603050405020304" pitchFamily="18" charset="0"/>
              </a:rPr>
              <a:t>Задачи:</a:t>
            </a:r>
          </a:p>
        </p:txBody>
      </p:sp>
      <p:sp>
        <p:nvSpPr>
          <p:cNvPr id="8" name="Текст 7">
            <a:extLst>
              <a:ext uri="{FF2B5EF4-FFF2-40B4-BE49-F238E27FC236}">
                <a16:creationId xmlns:a16="http://schemas.microsoft.com/office/drawing/2014/main" xmlns="" id="{CDD73BD5-62A0-4940-808F-7C6724B8A7CF}"/>
              </a:ext>
            </a:extLst>
          </p:cNvPr>
          <p:cNvSpPr>
            <a:spLocks noGrp="1"/>
          </p:cNvSpPr>
          <p:nvPr>
            <p:ph type="body" sz="quarter" idx="11"/>
          </p:nvPr>
        </p:nvSpPr>
        <p:spPr>
          <a:xfrm>
            <a:off x="6096000" y="1932829"/>
            <a:ext cx="6095999" cy="4814887"/>
          </a:xfrm>
        </p:spPr>
        <p:txBody>
          <a:bodyPr>
            <a:normAutofit/>
          </a:bodyPr>
          <a:lstStyle/>
          <a:p>
            <a:pPr lvl="0">
              <a:lnSpc>
                <a:spcPct val="100000"/>
              </a:lnSpc>
              <a:spcAft>
                <a:spcPts val="120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sz="2200" dirty="0"/>
          </a:p>
        </p:txBody>
      </p:sp>
      <p:sp>
        <p:nvSpPr>
          <p:cNvPr id="9" name="Текст 8">
            <a:extLst>
              <a:ext uri="{FF2B5EF4-FFF2-40B4-BE49-F238E27FC236}">
                <a16:creationId xmlns:a16="http://schemas.microsoft.com/office/drawing/2014/main" xmlns="" id="{EE876D53-9175-4A4B-AD82-D040A0F42431}"/>
              </a:ext>
            </a:extLst>
          </p:cNvPr>
          <p:cNvSpPr>
            <a:spLocks noGrp="1"/>
          </p:cNvSpPr>
          <p:nvPr>
            <p:ph type="body" sz="quarter" idx="12"/>
          </p:nvPr>
        </p:nvSpPr>
        <p:spPr>
          <a:xfrm>
            <a:off x="1" y="1932829"/>
            <a:ext cx="6095999" cy="1226171"/>
          </a:xfrm>
        </p:spPr>
        <p:txBody>
          <a:bodyPr>
            <a:normAutofit/>
          </a:bodyPr>
          <a:lstStyle/>
          <a:p>
            <a:r>
              <a:rPr lang="ru-RU" sz="2200" dirty="0"/>
              <a:t> </a:t>
            </a:r>
            <a:r>
              <a:rPr lang="ru-RU" sz="1800" b="1" dirty="0">
                <a:solidFill>
                  <a:srgbClr val="7030A0"/>
                </a:solidFill>
                <a:latin typeface="Times New Roman" panose="02020603050405020304" pitchFamily="18" charset="0"/>
                <a:cs typeface="Times New Roman" panose="02020603050405020304" pitchFamily="18" charset="0"/>
              </a:rPr>
              <a:t>В</a:t>
            </a:r>
            <a:r>
              <a:rPr lang="ru-RU" sz="18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ызвать у детей потребность в познавательной, творческой и речевой активности через участие в создании мультфильмов (важно: мультфильм является не целью, а лишь средством развития).</a:t>
            </a:r>
            <a:endParaRPr lang="ru-RU" sz="1800" b="1" dirty="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ru-RU" sz="2200" dirty="0"/>
          </a:p>
        </p:txBody>
      </p:sp>
      <p:sp>
        <p:nvSpPr>
          <p:cNvPr id="2" name="TextBox 1">
            <a:extLst>
              <a:ext uri="{FF2B5EF4-FFF2-40B4-BE49-F238E27FC236}">
                <a16:creationId xmlns:a16="http://schemas.microsoft.com/office/drawing/2014/main" xmlns="" id="{77ED4270-2EBC-42B9-95E7-78AD6295FE9F}"/>
              </a:ext>
            </a:extLst>
          </p:cNvPr>
          <p:cNvSpPr txBox="1"/>
          <p:nvPr/>
        </p:nvSpPr>
        <p:spPr>
          <a:xfrm>
            <a:off x="516000" y="759219"/>
            <a:ext cx="2250000" cy="707886"/>
          </a:xfrm>
          <a:prstGeom prst="rect">
            <a:avLst/>
          </a:prstGeom>
          <a:noFill/>
        </p:spPr>
        <p:txBody>
          <a:bodyPr wrap="square" rtlCol="0">
            <a:spAutoFit/>
          </a:bodyPr>
          <a:lstStyle/>
          <a:p>
            <a:r>
              <a:rPr lang="ru-RU" sz="4000" b="1" dirty="0">
                <a:solidFill>
                  <a:schemeClr val="bg1"/>
                </a:solidFill>
                <a:latin typeface="Times New Roman" panose="02020603050405020304" pitchFamily="18" charset="0"/>
                <a:cs typeface="Times New Roman" panose="02020603050405020304" pitchFamily="18" charset="0"/>
              </a:rPr>
              <a:t>Цель:</a:t>
            </a:r>
          </a:p>
        </p:txBody>
      </p:sp>
      <p:sp>
        <p:nvSpPr>
          <p:cNvPr id="10" name="TextBox 9">
            <a:extLst>
              <a:ext uri="{FF2B5EF4-FFF2-40B4-BE49-F238E27FC236}">
                <a16:creationId xmlns:a16="http://schemas.microsoft.com/office/drawing/2014/main" xmlns="" id="{9C8BA7E6-0C05-4143-A8AF-70A36D9E756A}"/>
              </a:ext>
            </a:extLst>
          </p:cNvPr>
          <p:cNvSpPr txBox="1"/>
          <p:nvPr/>
        </p:nvSpPr>
        <p:spPr>
          <a:xfrm>
            <a:off x="5983059" y="1787180"/>
            <a:ext cx="6231000" cy="3643562"/>
          </a:xfrm>
          <a:prstGeom prst="rect">
            <a:avLst/>
          </a:prstGeom>
          <a:noFill/>
        </p:spPr>
        <p:txBody>
          <a:bodyPr wrap="square">
            <a:spAutoFit/>
          </a:bodyPr>
          <a:lstStyle/>
          <a:p>
            <a:pPr marL="285750" indent="-285750">
              <a:lnSpc>
                <a:spcPct val="115000"/>
              </a:lnSpc>
              <a:spcAft>
                <a:spcPts val="1200"/>
              </a:spcAft>
              <a:buFont typeface="Wingdings" panose="05000000000000000000" pitchFamily="2" charset="2"/>
              <a:buChar char="§"/>
            </a:pPr>
            <a:r>
              <a:rPr lang="ru-RU"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О</a:t>
            </a:r>
            <a:r>
              <a:rPr lang="ru-RU"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своить информационно-коммуникационные, цифровые и медийные технологии;</a:t>
            </a:r>
          </a:p>
          <a:p>
            <a:pPr marL="285750" indent="-285750">
              <a:lnSpc>
                <a:spcPct val="115000"/>
              </a:lnSpc>
              <a:spcAft>
                <a:spcPts val="1200"/>
              </a:spcAft>
              <a:buFont typeface="Wingdings" panose="05000000000000000000" pitchFamily="2" charset="2"/>
              <a:buChar char="§"/>
            </a:pPr>
            <a:r>
              <a:rPr lang="ru-RU"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Познакомить с технологией создания мультипликационного фильма;</a:t>
            </a:r>
          </a:p>
          <a:p>
            <a:pPr marL="285750" indent="-285750">
              <a:lnSpc>
                <a:spcPct val="115000"/>
              </a:lnSpc>
              <a:spcAft>
                <a:spcPts val="1200"/>
              </a:spcAft>
              <a:buFont typeface="Wingdings" panose="05000000000000000000" pitchFamily="2" charset="2"/>
              <a:buChar char="§"/>
            </a:pPr>
            <a:r>
              <a:rPr lang="ru-RU" b="1" dirty="0">
                <a:solidFill>
                  <a:srgbClr val="7030A0"/>
                </a:solidFill>
                <a:latin typeface="Times New Roman" panose="02020603050405020304" pitchFamily="18" charset="0"/>
                <a:cs typeface="Times New Roman" panose="02020603050405020304" pitchFamily="18" charset="0"/>
              </a:rPr>
              <a:t> Развитие интеллектуальных способностей в процессе познавательно-исследовательской деятельности и вовлечения в научно-технического творчество детей дошкольного возраста.</a:t>
            </a:r>
          </a:p>
          <a:p>
            <a:pPr lvl="0">
              <a:lnSpc>
                <a:spcPct val="115000"/>
              </a:lnSpc>
              <a:spcAft>
                <a:spcPts val="1200"/>
              </a:spcAft>
            </a:pP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nSpc>
                <a:spcPct val="115000"/>
              </a:lnSpc>
              <a:spcAft>
                <a:spcPts val="1200"/>
              </a:spcAft>
              <a:buFont typeface="Wingdings" panose="05000000000000000000" pitchFamily="2" charset="2"/>
              <a:buChar char="§"/>
            </a:pPr>
            <a:endParaRPr lang="ru-RU"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xmlns="" id="{19D236A0-567D-425C-89C5-0036878E837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0107021" y="4785891"/>
            <a:ext cx="2006540" cy="1598861"/>
          </a:xfrm>
          <a:prstGeom prst="rect">
            <a:avLst/>
          </a:prstGeom>
        </p:spPr>
      </p:pic>
    </p:spTree>
    <p:extLst>
      <p:ext uri="{BB962C8B-B14F-4D97-AF65-F5344CB8AC3E}">
        <p14:creationId xmlns:p14="http://schemas.microsoft.com/office/powerpoint/2010/main" xmlns="" val="3278493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54"/>
          <p:cNvSpPr>
            <a:spLocks noChangeArrowheads="1"/>
          </p:cNvSpPr>
          <p:nvPr/>
        </p:nvSpPr>
        <p:spPr bwMode="gray">
          <a:xfrm rot="3419336">
            <a:off x="214750" y="3821381"/>
            <a:ext cx="360000" cy="3600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7" name="Text Box 255"/>
          <p:cNvSpPr txBox="1">
            <a:spLocks noChangeArrowheads="1"/>
          </p:cNvSpPr>
          <p:nvPr/>
        </p:nvSpPr>
        <p:spPr bwMode="gray">
          <a:xfrm>
            <a:off x="229404" y="377667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4</a:t>
            </a:r>
          </a:p>
        </p:txBody>
      </p:sp>
      <p:sp>
        <p:nvSpPr>
          <p:cNvPr id="9" name="Rectangle 257"/>
          <p:cNvSpPr>
            <a:spLocks noChangeArrowheads="1"/>
          </p:cNvSpPr>
          <p:nvPr/>
        </p:nvSpPr>
        <p:spPr bwMode="gray">
          <a:xfrm rot="3419336">
            <a:off x="233805" y="1901840"/>
            <a:ext cx="360000" cy="3600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r>
              <a:rPr lang="ru-RU" dirty="0"/>
              <a:t> </a:t>
            </a:r>
          </a:p>
        </p:txBody>
      </p:sp>
      <p:sp>
        <p:nvSpPr>
          <p:cNvPr id="10" name="Text Box 258"/>
          <p:cNvSpPr txBox="1">
            <a:spLocks noChangeArrowheads="1"/>
          </p:cNvSpPr>
          <p:nvPr/>
        </p:nvSpPr>
        <p:spPr bwMode="gray">
          <a:xfrm>
            <a:off x="850981" y="2755647"/>
            <a:ext cx="11299391" cy="707886"/>
          </a:xfrm>
          <a:prstGeom prst="rect">
            <a:avLst/>
          </a:prstGeom>
          <a:noFill/>
          <a:ln w="9525" algn="ctr">
            <a:noFill/>
            <a:miter lim="800000"/>
            <a:headEnd/>
            <a:tailEnd/>
          </a:ln>
          <a:effectLst/>
        </p:spPr>
        <p:txBody>
          <a:bodyPr wrap="square">
            <a:spAutoFit/>
          </a:bodyPr>
          <a:lstStyle/>
          <a:p>
            <a:pPr eaLnBrk="0" hangingPunct="0"/>
            <a:r>
              <a:rPr lang="ru-RU" sz="1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Муродхожаева</a:t>
            </a: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Н.С., </a:t>
            </a:r>
            <a:r>
              <a:rPr lang="ru-RU" sz="1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Амочаева</a:t>
            </a: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И.В. </a:t>
            </a:r>
            <a:r>
              <a:rPr lang="ru-RU" sz="1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Мультстудия</a:t>
            </a:r>
            <a:r>
              <a:rPr lang="ru-RU"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«Я творю мир». Инструкция в вопросах и ответах. Москва, 2018.</a:t>
            </a:r>
            <a:endParaRPr lang="ru-RU"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endParaRPr lang="en-US" sz="2400" b="1" dirty="0">
              <a:solidFill>
                <a:srgbClr val="FF0000"/>
              </a:solidFill>
              <a:latin typeface="Arial" charset="0"/>
            </a:endParaRPr>
          </a:p>
        </p:txBody>
      </p:sp>
      <p:sp>
        <p:nvSpPr>
          <p:cNvPr id="11" name="Text Box 259"/>
          <p:cNvSpPr txBox="1">
            <a:spLocks noChangeArrowheads="1"/>
          </p:cNvSpPr>
          <p:nvPr/>
        </p:nvSpPr>
        <p:spPr bwMode="gray">
          <a:xfrm>
            <a:off x="298688" y="184682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13" name="Rectangle 261"/>
          <p:cNvSpPr>
            <a:spLocks noChangeArrowheads="1"/>
          </p:cNvSpPr>
          <p:nvPr/>
        </p:nvSpPr>
        <p:spPr bwMode="gray">
          <a:xfrm rot="3419336">
            <a:off x="243716" y="2706097"/>
            <a:ext cx="360000" cy="3600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14" name="Text Box 262"/>
          <p:cNvSpPr txBox="1">
            <a:spLocks noChangeArrowheads="1"/>
          </p:cNvSpPr>
          <p:nvPr/>
        </p:nvSpPr>
        <p:spPr bwMode="gray">
          <a:xfrm>
            <a:off x="286998" y="2619814"/>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2</a:t>
            </a:r>
          </a:p>
        </p:txBody>
      </p:sp>
      <p:sp>
        <p:nvSpPr>
          <p:cNvPr id="16" name="Rectangle 264"/>
          <p:cNvSpPr>
            <a:spLocks noChangeArrowheads="1"/>
          </p:cNvSpPr>
          <p:nvPr/>
        </p:nvSpPr>
        <p:spPr bwMode="gray">
          <a:xfrm rot="3419336">
            <a:off x="217755" y="3255619"/>
            <a:ext cx="360000" cy="3600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17" name="Text Box 265"/>
          <p:cNvSpPr txBox="1">
            <a:spLocks noChangeArrowheads="1"/>
          </p:cNvSpPr>
          <p:nvPr/>
        </p:nvSpPr>
        <p:spPr bwMode="gray">
          <a:xfrm>
            <a:off x="246710" y="316620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19" name="Rectangle 267"/>
          <p:cNvSpPr>
            <a:spLocks noChangeArrowheads="1"/>
          </p:cNvSpPr>
          <p:nvPr/>
        </p:nvSpPr>
        <p:spPr bwMode="ltGray">
          <a:xfrm rot="3419336">
            <a:off x="243548" y="4432361"/>
            <a:ext cx="360000" cy="360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20" name="Text Box 268"/>
          <p:cNvSpPr txBox="1">
            <a:spLocks noChangeArrowheads="1"/>
          </p:cNvSpPr>
          <p:nvPr/>
        </p:nvSpPr>
        <p:spPr bwMode="gray">
          <a:xfrm>
            <a:off x="322751" y="438376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5</a:t>
            </a:r>
          </a:p>
        </p:txBody>
      </p:sp>
      <p:sp>
        <p:nvSpPr>
          <p:cNvPr id="21" name="Text Box 269"/>
          <p:cNvSpPr txBox="1">
            <a:spLocks noChangeArrowheads="1"/>
          </p:cNvSpPr>
          <p:nvPr/>
        </p:nvSpPr>
        <p:spPr bwMode="gray">
          <a:xfrm>
            <a:off x="789947" y="3167710"/>
            <a:ext cx="10208899" cy="390684"/>
          </a:xfrm>
          <a:prstGeom prst="rect">
            <a:avLst/>
          </a:prstGeom>
          <a:noFill/>
          <a:ln w="9525" algn="ctr">
            <a:noFill/>
            <a:miter lim="800000"/>
            <a:headEnd/>
            <a:tailEnd/>
          </a:ln>
          <a:effectLst/>
        </p:spPr>
        <p:txBody>
          <a:bodyPr wrap="square">
            <a:spAutoFit/>
          </a:bodyPr>
          <a:lstStyle/>
          <a:p>
            <a:pPr lvl="0">
              <a:lnSpc>
                <a:spcPct val="115000"/>
              </a:lnSpc>
              <a:spcAft>
                <a:spcPts val="1000"/>
              </a:spcAft>
              <a:buSzPts val="1000"/>
              <a:tabLst>
                <a:tab pos="457200" algn="l"/>
              </a:tabLs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Лицензионное программное обеспечение (диск с компьютерной программой «HUE </a:t>
            </a:r>
            <a:r>
              <a:rPr lang="ru-RU" sz="1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animation</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Text Box 270"/>
          <p:cNvSpPr txBox="1">
            <a:spLocks noChangeArrowheads="1"/>
          </p:cNvSpPr>
          <p:nvPr/>
        </p:nvSpPr>
        <p:spPr bwMode="gray">
          <a:xfrm>
            <a:off x="1005212" y="3865261"/>
            <a:ext cx="8098495" cy="738664"/>
          </a:xfrm>
          <a:prstGeom prst="rect">
            <a:avLst/>
          </a:prstGeom>
          <a:noFill/>
          <a:ln w="9525" algn="ctr">
            <a:noFill/>
            <a:miter lim="800000"/>
            <a:headEnd/>
            <a:tailEnd/>
          </a:ln>
          <a:effectLst/>
        </p:spPr>
        <p:txBody>
          <a:bodyPr wrap="square">
            <a:spAutoFit/>
          </a:bodyPr>
          <a:lstStyle/>
          <a:p>
            <a:pPr eaLnBrk="0" hangingPunct="0"/>
            <a:r>
              <a:rPr lang="ru-RU"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0" hangingPunct="0"/>
            <a:endParaRPr lang="en-US" sz="2400" dirty="0">
              <a:latin typeface="Arial" charset="0"/>
            </a:endParaRPr>
          </a:p>
        </p:txBody>
      </p:sp>
      <p:sp>
        <p:nvSpPr>
          <p:cNvPr id="23" name="Text Box 271"/>
          <p:cNvSpPr txBox="1">
            <a:spLocks noChangeArrowheads="1"/>
          </p:cNvSpPr>
          <p:nvPr/>
        </p:nvSpPr>
        <p:spPr bwMode="gray">
          <a:xfrm>
            <a:off x="823634" y="3711027"/>
            <a:ext cx="6081986" cy="461665"/>
          </a:xfrm>
          <a:prstGeom prst="rect">
            <a:avLst/>
          </a:prstGeom>
          <a:noFill/>
          <a:ln w="9525" algn="ctr">
            <a:noFill/>
            <a:miter lim="800000"/>
            <a:headEnd/>
            <a:tailEnd/>
          </a:ln>
          <a:effectLst/>
        </p:spPr>
        <p:txBody>
          <a:bodyPr wrap="none">
            <a:spAutoFit/>
          </a:bodyPr>
          <a:lstStyle/>
          <a:p>
            <a:pPr eaLnBrk="0" hangingPunct="0"/>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Ширма настольная из фанеры с магнитными стенками</a:t>
            </a:r>
            <a:r>
              <a:rPr lang="ru-RU" sz="2400" b="1" dirty="0">
                <a:solidFill>
                  <a:srgbClr val="FF0000"/>
                </a:solidFill>
                <a:latin typeface="Times New Roman" pitchFamily="18" charset="0"/>
                <a:cs typeface="Times New Roman" pitchFamily="18" charset="0"/>
              </a:rPr>
              <a:t> </a:t>
            </a:r>
            <a:endParaRPr lang="en-US" sz="2400" b="1" dirty="0">
              <a:solidFill>
                <a:srgbClr val="FF0000"/>
              </a:solidFill>
              <a:latin typeface="Arial" charset="0"/>
            </a:endParaRPr>
          </a:p>
        </p:txBody>
      </p:sp>
      <p:sp>
        <p:nvSpPr>
          <p:cNvPr id="24" name="Text Box 272"/>
          <p:cNvSpPr txBox="1">
            <a:spLocks noChangeArrowheads="1"/>
          </p:cNvSpPr>
          <p:nvPr/>
        </p:nvSpPr>
        <p:spPr bwMode="gray">
          <a:xfrm>
            <a:off x="840971" y="4399084"/>
            <a:ext cx="3432266" cy="390684"/>
          </a:xfrm>
          <a:prstGeom prst="rect">
            <a:avLst/>
          </a:prstGeom>
          <a:noFill/>
          <a:ln w="9525" algn="ctr">
            <a:noFill/>
            <a:miter lim="800000"/>
            <a:headEnd/>
            <a:tailEnd/>
          </a:ln>
          <a:effectLst/>
        </p:spPr>
        <p:txBody>
          <a:bodyPr wrap="square">
            <a:spAutoFit/>
          </a:bodyPr>
          <a:lstStyle/>
          <a:p>
            <a:pPr lvl="0">
              <a:lnSpc>
                <a:spcPct val="115000"/>
              </a:lnSpc>
              <a:spcAft>
                <a:spcPts val="1000"/>
              </a:spcAft>
              <a:buSzPts val="1000"/>
              <a:tabLst>
                <a:tab pos="457200" algn="l"/>
              </a:tabLs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Web-камера на гибкой основе.</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xmlns="" id="{2E5E3D5E-DCFD-4AA9-90A7-D753D35030BF}"/>
              </a:ext>
            </a:extLst>
          </p:cNvPr>
          <p:cNvSpPr/>
          <p:nvPr/>
        </p:nvSpPr>
        <p:spPr>
          <a:xfrm>
            <a:off x="-16611" y="-35080"/>
            <a:ext cx="12192000" cy="1830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5749" y="83995"/>
            <a:ext cx="9827903" cy="1325563"/>
          </a:xfrm>
        </p:spPr>
        <p:txBody>
          <a:bodyPr>
            <a:normAutofit/>
          </a:bodyPr>
          <a:lstStyle/>
          <a:p>
            <a:r>
              <a:rPr lang="ru-RU" sz="4000" b="1" dirty="0">
                <a:solidFill>
                  <a:schemeClr val="bg1"/>
                </a:solidFill>
                <a:latin typeface="Times New Roman" panose="02020603050405020304" pitchFamily="18" charset="0"/>
                <a:cs typeface="Times New Roman" panose="02020603050405020304" pitchFamily="18" charset="0"/>
              </a:rPr>
              <a:t>Материально-техническое обеспечение</a:t>
            </a:r>
          </a:p>
        </p:txBody>
      </p:sp>
      <p:sp>
        <p:nvSpPr>
          <p:cNvPr id="26" name="Rectangle 267">
            <a:extLst>
              <a:ext uri="{FF2B5EF4-FFF2-40B4-BE49-F238E27FC236}">
                <a16:creationId xmlns:a16="http://schemas.microsoft.com/office/drawing/2014/main" xmlns="" id="{DE96E95A-0B0F-42DE-B429-FE3B69D29D28}"/>
              </a:ext>
            </a:extLst>
          </p:cNvPr>
          <p:cNvSpPr>
            <a:spLocks noChangeArrowheads="1"/>
          </p:cNvSpPr>
          <p:nvPr/>
        </p:nvSpPr>
        <p:spPr bwMode="ltGray">
          <a:xfrm rot="3419336">
            <a:off x="237994" y="5655833"/>
            <a:ext cx="360000" cy="360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27" name="Rectangle 261">
            <a:extLst>
              <a:ext uri="{FF2B5EF4-FFF2-40B4-BE49-F238E27FC236}">
                <a16:creationId xmlns:a16="http://schemas.microsoft.com/office/drawing/2014/main" xmlns="" id="{D6DB05FA-2AA9-49D0-A2D6-CECB13A6786A}"/>
              </a:ext>
            </a:extLst>
          </p:cNvPr>
          <p:cNvSpPr>
            <a:spLocks noChangeArrowheads="1"/>
          </p:cNvSpPr>
          <p:nvPr/>
        </p:nvSpPr>
        <p:spPr bwMode="gray">
          <a:xfrm rot="3419336">
            <a:off x="243549" y="5043341"/>
            <a:ext cx="360000" cy="3600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dirty="0"/>
          </a:p>
        </p:txBody>
      </p:sp>
      <p:sp>
        <p:nvSpPr>
          <p:cNvPr id="4" name="TextBox 3">
            <a:extLst>
              <a:ext uri="{FF2B5EF4-FFF2-40B4-BE49-F238E27FC236}">
                <a16:creationId xmlns:a16="http://schemas.microsoft.com/office/drawing/2014/main" xmlns="" id="{85122E2F-E6EC-4478-B8C4-2930124B27A5}"/>
              </a:ext>
            </a:extLst>
          </p:cNvPr>
          <p:cNvSpPr txBox="1"/>
          <p:nvPr/>
        </p:nvSpPr>
        <p:spPr>
          <a:xfrm>
            <a:off x="298688" y="4974339"/>
            <a:ext cx="354013" cy="523220"/>
          </a:xfrm>
          <a:prstGeom prst="rect">
            <a:avLst/>
          </a:prstGeom>
          <a:noFill/>
        </p:spPr>
        <p:txBody>
          <a:bodyPr wrap="square" rtlCol="0">
            <a:spAutoFit/>
          </a:bodyPr>
          <a:lstStyle/>
          <a:p>
            <a:r>
              <a:rPr lang="ru-RU" sz="2800" b="1" dirty="0">
                <a:solidFill>
                  <a:schemeClr val="bg1"/>
                </a:solidFill>
                <a:latin typeface="Times New Roman" panose="02020603050405020304" pitchFamily="18" charset="0"/>
                <a:cs typeface="Times New Roman" panose="02020603050405020304" pitchFamily="18" charset="0"/>
              </a:rPr>
              <a:t>6</a:t>
            </a:r>
          </a:p>
        </p:txBody>
      </p:sp>
      <p:sp>
        <p:nvSpPr>
          <p:cNvPr id="28" name="TextBox 27">
            <a:extLst>
              <a:ext uri="{FF2B5EF4-FFF2-40B4-BE49-F238E27FC236}">
                <a16:creationId xmlns:a16="http://schemas.microsoft.com/office/drawing/2014/main" xmlns="" id="{E5277E47-4C07-4F28-81C8-0148A4FAA079}"/>
              </a:ext>
            </a:extLst>
          </p:cNvPr>
          <p:cNvSpPr txBox="1"/>
          <p:nvPr/>
        </p:nvSpPr>
        <p:spPr>
          <a:xfrm>
            <a:off x="302075" y="5568863"/>
            <a:ext cx="347237" cy="523220"/>
          </a:xfrm>
          <a:prstGeom prst="rect">
            <a:avLst/>
          </a:prstGeom>
          <a:noFill/>
        </p:spPr>
        <p:txBody>
          <a:bodyPr wrap="square" rtlCol="0">
            <a:spAutoFit/>
          </a:bodyPr>
          <a:lstStyle/>
          <a:p>
            <a:r>
              <a:rPr lang="ru-RU" sz="2800" b="1" dirty="0">
                <a:solidFill>
                  <a:schemeClr val="bg1"/>
                </a:solidFill>
                <a:latin typeface="Times New Roman" panose="02020603050405020304" pitchFamily="18" charset="0"/>
                <a:cs typeface="Times New Roman" panose="02020603050405020304" pitchFamily="18" charset="0"/>
              </a:rPr>
              <a:t>7</a:t>
            </a:r>
          </a:p>
        </p:txBody>
      </p:sp>
      <p:sp>
        <p:nvSpPr>
          <p:cNvPr id="30" name="TextBox 29">
            <a:extLst>
              <a:ext uri="{FF2B5EF4-FFF2-40B4-BE49-F238E27FC236}">
                <a16:creationId xmlns:a16="http://schemas.microsoft.com/office/drawing/2014/main" xmlns="" id="{B16AAC5E-1824-47F2-B765-D2A3701DB7F9}"/>
              </a:ext>
            </a:extLst>
          </p:cNvPr>
          <p:cNvSpPr txBox="1"/>
          <p:nvPr/>
        </p:nvSpPr>
        <p:spPr>
          <a:xfrm>
            <a:off x="802382" y="4986788"/>
            <a:ext cx="6425404" cy="390684"/>
          </a:xfrm>
          <a:prstGeom prst="rect">
            <a:avLst/>
          </a:prstGeom>
          <a:noFill/>
        </p:spPr>
        <p:txBody>
          <a:bodyPr wrap="square" rtlCol="0">
            <a:spAutoFit/>
          </a:bodyPr>
          <a:lstStyle/>
          <a:p>
            <a:pPr lvl="0">
              <a:lnSpc>
                <a:spcPct val="115000"/>
              </a:lnSpc>
              <a:spcAft>
                <a:spcPts val="1000"/>
              </a:spcAft>
              <a:buSzPts val="1000"/>
              <a:tabLst>
                <a:tab pos="457200" algn="l"/>
              </a:tabLs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Ноутбук с лицензионным программным обеспечением</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6A7225AC-27EA-4E3C-9448-8AA173D451EB}"/>
              </a:ext>
            </a:extLst>
          </p:cNvPr>
          <p:cNvSpPr txBox="1"/>
          <p:nvPr/>
        </p:nvSpPr>
        <p:spPr>
          <a:xfrm>
            <a:off x="879940" y="5555885"/>
            <a:ext cx="6692536" cy="390684"/>
          </a:xfrm>
          <a:prstGeom prst="rect">
            <a:avLst/>
          </a:prstGeom>
          <a:noFill/>
        </p:spPr>
        <p:txBody>
          <a:bodyPr wrap="square">
            <a:spAutoFit/>
          </a:bodyPr>
          <a:lstStyle/>
          <a:p>
            <a:pPr lvl="0">
              <a:lnSpc>
                <a:spcPct val="115000"/>
              </a:lnSpc>
              <a:spcAft>
                <a:spcPts val="1000"/>
              </a:spcAft>
              <a:buSzPts val="1000"/>
              <a:tabLst>
                <a:tab pos="457200" algn="l"/>
              </a:tabLs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Доступ к сети Интернет.</a:t>
            </a:r>
            <a:endParaRPr lang="ru-RU"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3" name="Рисунок 42">
            <a:extLst>
              <a:ext uri="{FF2B5EF4-FFF2-40B4-BE49-F238E27FC236}">
                <a16:creationId xmlns:a16="http://schemas.microsoft.com/office/drawing/2014/main" xmlns="" id="{282B8F18-973D-4527-B75A-68A8978ABDA7}"/>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0096528" y="214290"/>
            <a:ext cx="1793036" cy="1428736"/>
          </a:xfrm>
          <a:prstGeom prst="rect">
            <a:avLst/>
          </a:prstGeom>
        </p:spPr>
      </p:pic>
      <p:sp>
        <p:nvSpPr>
          <p:cNvPr id="31" name="TextBox 30">
            <a:extLst>
              <a:ext uri="{FF2B5EF4-FFF2-40B4-BE49-F238E27FC236}">
                <a16:creationId xmlns:a16="http://schemas.microsoft.com/office/drawing/2014/main" xmlns="" id="{A7AC76C6-2A78-4AE1-91F8-FDDBE5B0CA80}"/>
              </a:ext>
            </a:extLst>
          </p:cNvPr>
          <p:cNvSpPr txBox="1"/>
          <p:nvPr/>
        </p:nvSpPr>
        <p:spPr>
          <a:xfrm>
            <a:off x="877026" y="1707026"/>
            <a:ext cx="11209378" cy="1077218"/>
          </a:xfrm>
          <a:prstGeom prst="rect">
            <a:avLst/>
          </a:prstGeom>
          <a:noFill/>
        </p:spPr>
        <p:txBody>
          <a:bodyPr wrap="square">
            <a:spAutoFit/>
          </a:bodyPr>
          <a:lstStyle/>
          <a:p>
            <a:r>
              <a:rPr lang="ru-RU" sz="1600" b="1" dirty="0">
                <a:solidFill>
                  <a:srgbClr val="FF0000"/>
                </a:solidFill>
                <a:effectLst/>
                <a:latin typeface="Times New Roman" panose="02020603050405020304" pitchFamily="18" charset="0"/>
                <a:ea typeface="Times New Roman" panose="02020603050405020304" pitchFamily="18" charset="0"/>
              </a:rPr>
              <a:t>STEM - образование для детей дошкольного и младшего школьного возраста (парциальная модульная программа развития интеллектуальных способностей в процессе познавательной деятельности и вовлечения в научно-техническое творчество) [Электронный ресурс]. Режим доступа: </a:t>
            </a:r>
            <a:r>
              <a:rPr lang="ru-RU" sz="1600" b="1"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http://www.dou317.ru/pages/main/stem/prog.pdf</a:t>
            </a:r>
            <a:r>
              <a:rPr lang="ru-RU" sz="1600" b="1" dirty="0">
                <a:solidFill>
                  <a:srgbClr val="FF0000"/>
                </a:solidFill>
                <a:effectLst/>
                <a:latin typeface="Times New Roman" panose="02020603050405020304" pitchFamily="18" charset="0"/>
                <a:ea typeface="Times New Roman" panose="02020603050405020304" pitchFamily="18" charset="0"/>
              </a:rPr>
              <a:t> , свободный.</a:t>
            </a:r>
            <a:endParaRPr lang="ru-RU" sz="1600" b="1" dirty="0">
              <a:solidFill>
                <a:srgbClr val="FF0000"/>
              </a:solidFill>
            </a:endParaRPr>
          </a:p>
        </p:txBody>
      </p:sp>
      <p:sp>
        <p:nvSpPr>
          <p:cNvPr id="33" name="Rectangle 257">
            <a:extLst>
              <a:ext uri="{FF2B5EF4-FFF2-40B4-BE49-F238E27FC236}">
                <a16:creationId xmlns:a16="http://schemas.microsoft.com/office/drawing/2014/main" xmlns="" id="{26ECB1BA-F602-44B2-A0AF-95AD4B49F103}"/>
              </a:ext>
            </a:extLst>
          </p:cNvPr>
          <p:cNvSpPr>
            <a:spLocks noChangeArrowheads="1"/>
          </p:cNvSpPr>
          <p:nvPr/>
        </p:nvSpPr>
        <p:spPr bwMode="gray">
          <a:xfrm rot="3419336">
            <a:off x="243548" y="6346791"/>
            <a:ext cx="360000" cy="3600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r>
              <a:rPr lang="ru-RU" dirty="0"/>
              <a:t> </a:t>
            </a:r>
          </a:p>
        </p:txBody>
      </p:sp>
      <p:sp>
        <p:nvSpPr>
          <p:cNvPr id="8" name="TextBox 7">
            <a:extLst>
              <a:ext uri="{FF2B5EF4-FFF2-40B4-BE49-F238E27FC236}">
                <a16:creationId xmlns:a16="http://schemas.microsoft.com/office/drawing/2014/main" xmlns="" id="{D8B4E480-E348-4401-ABAF-2C17278BDC90}"/>
              </a:ext>
            </a:extLst>
          </p:cNvPr>
          <p:cNvSpPr txBox="1"/>
          <p:nvPr/>
        </p:nvSpPr>
        <p:spPr>
          <a:xfrm>
            <a:off x="320162" y="6270541"/>
            <a:ext cx="246261" cy="461665"/>
          </a:xfrm>
          <a:prstGeom prst="rect">
            <a:avLst/>
          </a:prstGeom>
          <a:noFill/>
        </p:spPr>
        <p:txBody>
          <a:bodyPr wrap="square" rtlCol="0">
            <a:spAutoFit/>
          </a:bodyPr>
          <a:lstStyle/>
          <a:p>
            <a:r>
              <a:rPr lang="ru-RU" sz="2400" b="1" dirty="0">
                <a:solidFill>
                  <a:schemeClr val="bg1"/>
                </a:solidFill>
                <a:latin typeface="Times New Roman" panose="02020603050405020304" pitchFamily="18" charset="0"/>
                <a:cs typeface="Times New Roman" panose="02020603050405020304" pitchFamily="18" charset="0"/>
              </a:rPr>
              <a:t>8</a:t>
            </a:r>
          </a:p>
        </p:txBody>
      </p:sp>
      <p:sp>
        <p:nvSpPr>
          <p:cNvPr id="35" name="TextBox 34">
            <a:extLst>
              <a:ext uri="{FF2B5EF4-FFF2-40B4-BE49-F238E27FC236}">
                <a16:creationId xmlns:a16="http://schemas.microsoft.com/office/drawing/2014/main" xmlns="" id="{FD68F244-04D5-4B1C-90D7-D949148A35F1}"/>
              </a:ext>
            </a:extLst>
          </p:cNvPr>
          <p:cNvSpPr txBox="1"/>
          <p:nvPr/>
        </p:nvSpPr>
        <p:spPr>
          <a:xfrm>
            <a:off x="926969" y="6255539"/>
            <a:ext cx="6692536" cy="742511"/>
          </a:xfrm>
          <a:prstGeom prst="rect">
            <a:avLst/>
          </a:prstGeom>
          <a:noFill/>
        </p:spPr>
        <p:txBody>
          <a:bodyPr wrap="square">
            <a:spAutoFit/>
          </a:bodyPr>
          <a:lstStyle/>
          <a:p>
            <a:pPr lvl="0">
              <a:lnSpc>
                <a:spcPct val="115000"/>
              </a:lnSpc>
              <a:spcAft>
                <a:spcPts val="1000"/>
              </a:spcAft>
              <a:buSzPts val="1000"/>
              <a:tabLst>
                <a:tab pos="457200" algn="l"/>
              </a:tabLst>
            </a:pP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Мультимедийный проектор</a:t>
            </a:r>
            <a:r>
              <a:rPr lang="ru-RU"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э</a:t>
            </a:r>
            <a:r>
              <a:rPr lang="ru-RU" sz="1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кран, телевизор.</a:t>
            </a:r>
            <a:endParaRPr lang="ru-RU" sz="1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470"/>
              </a:lnSpc>
              <a:spcAft>
                <a:spcPts val="1000"/>
              </a:spcAft>
            </a:pPr>
            <a:r>
              <a:rPr lang="ru-RU"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ru-RU" sz="1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grpSp>
        <p:nvGrpSpPr>
          <p:cNvPr id="34" name="Группа 33"/>
          <p:cNvGrpSpPr/>
          <p:nvPr/>
        </p:nvGrpSpPr>
        <p:grpSpPr>
          <a:xfrm>
            <a:off x="10525156" y="5286388"/>
            <a:ext cx="1428760" cy="982626"/>
            <a:chOff x="10239404" y="4857760"/>
            <a:chExt cx="1500198" cy="1411254"/>
          </a:xfrm>
        </p:grpSpPr>
        <p:sp>
          <p:nvSpPr>
            <p:cNvPr id="36" name="Стрелка вверх 35"/>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p:cNvSpPr txBox="1"/>
            <p:nvPr/>
          </p:nvSpPr>
          <p:spPr>
            <a:xfrm>
              <a:off x="10239404" y="5715016"/>
              <a:ext cx="1500198" cy="553998"/>
            </a:xfrm>
            <a:prstGeom prst="rect">
              <a:avLst/>
            </a:prstGeom>
            <a:solidFill>
              <a:schemeClr val="bg1"/>
            </a:solidFill>
          </p:spPr>
          <p:txBody>
            <a:bodyPr wrap="square" rtlCol="0">
              <a:spAutoFit/>
            </a:bodyPr>
            <a:lstStyle/>
            <a:p>
              <a:pPr algn="ctr"/>
              <a:r>
                <a:rPr lang="ru-RU" sz="1000" dirty="0" smtClean="0">
                  <a:solidFill>
                    <a:srgbClr val="002060"/>
                  </a:solidFill>
                  <a:hlinkClick r:id="rId4" action="ppaction://hlinksldjump"/>
                </a:rPr>
                <a:t>Нажмите, чтобы вернуться в «Путеводитель»</a:t>
              </a:r>
              <a:r>
                <a:rPr lang="ru-RU" sz="1000" dirty="0" smtClean="0">
                  <a:solidFill>
                    <a:schemeClr val="bg1"/>
                  </a:solidFill>
                  <a:hlinkClick r:id="rId4"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442324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54"/>
          <p:cNvSpPr>
            <a:spLocks noChangeArrowheads="1"/>
          </p:cNvSpPr>
          <p:nvPr/>
        </p:nvSpPr>
        <p:spPr bwMode="gray">
          <a:xfrm rot="3419336">
            <a:off x="236002" y="3621634"/>
            <a:ext cx="360000" cy="3600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7" name="Text Box 255"/>
          <p:cNvSpPr txBox="1">
            <a:spLocks noChangeArrowheads="1"/>
          </p:cNvSpPr>
          <p:nvPr/>
        </p:nvSpPr>
        <p:spPr bwMode="gray">
          <a:xfrm>
            <a:off x="195452" y="3566153"/>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4</a:t>
            </a:r>
          </a:p>
        </p:txBody>
      </p:sp>
      <p:sp>
        <p:nvSpPr>
          <p:cNvPr id="9" name="Rectangle 257"/>
          <p:cNvSpPr>
            <a:spLocks noChangeArrowheads="1"/>
          </p:cNvSpPr>
          <p:nvPr/>
        </p:nvSpPr>
        <p:spPr bwMode="gray">
          <a:xfrm rot="3419336">
            <a:off x="174601" y="1910882"/>
            <a:ext cx="360000" cy="3600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r>
              <a:rPr lang="ru-RU" dirty="0"/>
              <a:t> </a:t>
            </a:r>
          </a:p>
        </p:txBody>
      </p:sp>
      <p:sp>
        <p:nvSpPr>
          <p:cNvPr id="10" name="Text Box 258"/>
          <p:cNvSpPr txBox="1">
            <a:spLocks noChangeArrowheads="1"/>
          </p:cNvSpPr>
          <p:nvPr/>
        </p:nvSpPr>
        <p:spPr bwMode="gray">
          <a:xfrm>
            <a:off x="922499" y="1783420"/>
            <a:ext cx="6197529" cy="461665"/>
          </a:xfrm>
          <a:prstGeom prst="rect">
            <a:avLst/>
          </a:prstGeom>
          <a:noFill/>
          <a:ln w="9525" algn="ctr">
            <a:noFill/>
            <a:miter lim="800000"/>
            <a:headEnd/>
            <a:tailEnd/>
          </a:ln>
          <a:effectLst/>
        </p:spPr>
        <p:txBody>
          <a:bodyPr wrap="square">
            <a:spAutoFit/>
          </a:bodyPr>
          <a:lstStyle/>
          <a:p>
            <a:pPr eaLnBrk="0" hangingPunct="0"/>
            <a:r>
              <a:rPr lang="ru-RU" sz="2400" dirty="0">
                <a:latin typeface="Arial" charset="0"/>
              </a:rPr>
              <a:t> </a:t>
            </a:r>
            <a:r>
              <a:rPr lang="ru-RU" sz="2400" b="1" dirty="0">
                <a:solidFill>
                  <a:srgbClr val="FF0000"/>
                </a:solidFill>
                <a:latin typeface="Times New Roman" pitchFamily="18" charset="0"/>
                <a:cs typeface="Times New Roman" pitchFamily="18" charset="0"/>
              </a:rPr>
              <a:t>Подбор или составление истории, сюжета. </a:t>
            </a:r>
            <a:r>
              <a:rPr lang="ru-RU" sz="2400" b="1" dirty="0">
                <a:solidFill>
                  <a:srgbClr val="FF0000"/>
                </a:solidFill>
                <a:latin typeface="Arial" charset="0"/>
              </a:rPr>
              <a:t> </a:t>
            </a:r>
            <a:endParaRPr lang="en-US" sz="2400" b="1" dirty="0">
              <a:solidFill>
                <a:srgbClr val="FF0000"/>
              </a:solidFill>
              <a:latin typeface="Arial" charset="0"/>
            </a:endParaRPr>
          </a:p>
        </p:txBody>
      </p:sp>
      <p:sp>
        <p:nvSpPr>
          <p:cNvPr id="11" name="Text Box 259"/>
          <p:cNvSpPr txBox="1">
            <a:spLocks noChangeArrowheads="1"/>
          </p:cNvSpPr>
          <p:nvPr/>
        </p:nvSpPr>
        <p:spPr bwMode="gray">
          <a:xfrm>
            <a:off x="226017" y="188268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1</a:t>
            </a:r>
          </a:p>
        </p:txBody>
      </p:sp>
      <p:sp>
        <p:nvSpPr>
          <p:cNvPr id="13" name="Rectangle 261"/>
          <p:cNvSpPr>
            <a:spLocks noChangeArrowheads="1"/>
          </p:cNvSpPr>
          <p:nvPr/>
        </p:nvSpPr>
        <p:spPr bwMode="gray">
          <a:xfrm rot="3419336">
            <a:off x="151024" y="2513653"/>
            <a:ext cx="360000" cy="3600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14" name="Text Box 262"/>
          <p:cNvSpPr txBox="1">
            <a:spLocks noChangeArrowheads="1"/>
          </p:cNvSpPr>
          <p:nvPr/>
        </p:nvSpPr>
        <p:spPr bwMode="gray">
          <a:xfrm>
            <a:off x="226018" y="241627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2</a:t>
            </a:r>
          </a:p>
        </p:txBody>
      </p:sp>
      <p:sp>
        <p:nvSpPr>
          <p:cNvPr id="16" name="Rectangle 264"/>
          <p:cNvSpPr>
            <a:spLocks noChangeArrowheads="1"/>
          </p:cNvSpPr>
          <p:nvPr/>
        </p:nvSpPr>
        <p:spPr bwMode="gray">
          <a:xfrm rot="3419336">
            <a:off x="184646" y="3085103"/>
            <a:ext cx="360000" cy="3600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17" name="Text Box 265"/>
          <p:cNvSpPr txBox="1">
            <a:spLocks noChangeArrowheads="1"/>
          </p:cNvSpPr>
          <p:nvPr/>
        </p:nvSpPr>
        <p:spPr bwMode="gray">
          <a:xfrm>
            <a:off x="166996" y="2993162"/>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19" name="Rectangle 267"/>
          <p:cNvSpPr>
            <a:spLocks noChangeArrowheads="1"/>
          </p:cNvSpPr>
          <p:nvPr/>
        </p:nvSpPr>
        <p:spPr bwMode="ltGray">
          <a:xfrm rot="3419336">
            <a:off x="192458" y="4259057"/>
            <a:ext cx="360000" cy="360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20" name="Text Box 268"/>
          <p:cNvSpPr txBox="1">
            <a:spLocks noChangeArrowheads="1"/>
          </p:cNvSpPr>
          <p:nvPr/>
        </p:nvSpPr>
        <p:spPr bwMode="gray">
          <a:xfrm>
            <a:off x="195452" y="4192343"/>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5</a:t>
            </a:r>
          </a:p>
        </p:txBody>
      </p:sp>
      <p:sp>
        <p:nvSpPr>
          <p:cNvPr id="21" name="Text Box 269"/>
          <p:cNvSpPr txBox="1">
            <a:spLocks noChangeArrowheads="1"/>
          </p:cNvSpPr>
          <p:nvPr/>
        </p:nvSpPr>
        <p:spPr bwMode="gray">
          <a:xfrm>
            <a:off x="1011000" y="2355902"/>
            <a:ext cx="4551759" cy="461665"/>
          </a:xfrm>
          <a:prstGeom prst="rect">
            <a:avLst/>
          </a:prstGeom>
          <a:noFill/>
          <a:ln w="9525" algn="ctr">
            <a:noFill/>
            <a:miter lim="800000"/>
            <a:headEnd/>
            <a:tailEnd/>
          </a:ln>
          <a:effectLst/>
        </p:spPr>
        <p:txBody>
          <a:bodyPr wrap="none">
            <a:spAutoFit/>
          </a:bodyPr>
          <a:lstStyle/>
          <a:p>
            <a:pPr eaLnBrk="0" hangingPunct="0"/>
            <a:r>
              <a:rPr lang="ru-RU" sz="2400" b="1" dirty="0">
                <a:solidFill>
                  <a:srgbClr val="FF0000"/>
                </a:solidFill>
                <a:latin typeface="Times New Roman" pitchFamily="18" charset="0"/>
                <a:cs typeface="Times New Roman" pitchFamily="18" charset="0"/>
              </a:rPr>
              <a:t>Выбор анимационной техники.</a:t>
            </a:r>
            <a:endParaRPr lang="en-US" sz="2400" b="1" dirty="0">
              <a:solidFill>
                <a:srgbClr val="FF0000"/>
              </a:solidFill>
              <a:latin typeface="Arial" charset="0"/>
            </a:endParaRPr>
          </a:p>
        </p:txBody>
      </p:sp>
      <p:sp>
        <p:nvSpPr>
          <p:cNvPr id="22" name="Text Box 270"/>
          <p:cNvSpPr txBox="1">
            <a:spLocks noChangeArrowheads="1"/>
          </p:cNvSpPr>
          <p:nvPr/>
        </p:nvSpPr>
        <p:spPr bwMode="gray">
          <a:xfrm>
            <a:off x="1011000" y="2891896"/>
            <a:ext cx="6906121" cy="461665"/>
          </a:xfrm>
          <a:prstGeom prst="rect">
            <a:avLst/>
          </a:prstGeom>
          <a:noFill/>
          <a:ln w="9525" algn="ctr">
            <a:noFill/>
            <a:miter lim="800000"/>
            <a:headEnd/>
            <a:tailEnd/>
          </a:ln>
          <a:effectLst/>
        </p:spPr>
        <p:txBody>
          <a:bodyPr wrap="none">
            <a:spAutoFit/>
          </a:bodyPr>
          <a:lstStyle/>
          <a:p>
            <a:pPr eaLnBrk="0" hangingPunct="0"/>
            <a:r>
              <a:rPr lang="ru-RU" sz="2400" b="1" dirty="0">
                <a:solidFill>
                  <a:srgbClr val="FF0000"/>
                </a:solidFill>
                <a:latin typeface="Times New Roman" pitchFamily="18" charset="0"/>
                <a:cs typeface="Times New Roman" pitchFamily="18" charset="0"/>
              </a:rPr>
              <a:t>Создание декораций, персонажей мультфильма</a:t>
            </a:r>
            <a:r>
              <a:rPr lang="ru-RU" sz="2400" dirty="0">
                <a:solidFill>
                  <a:srgbClr val="002060"/>
                </a:solidFill>
                <a:latin typeface="Times New Roman" pitchFamily="18" charset="0"/>
                <a:cs typeface="Times New Roman" pitchFamily="18" charset="0"/>
              </a:rPr>
              <a:t>.</a:t>
            </a:r>
            <a:endParaRPr lang="en-US" sz="2400" dirty="0">
              <a:latin typeface="Arial" charset="0"/>
            </a:endParaRPr>
          </a:p>
        </p:txBody>
      </p:sp>
      <p:sp>
        <p:nvSpPr>
          <p:cNvPr id="23" name="Text Box 271"/>
          <p:cNvSpPr txBox="1">
            <a:spLocks noChangeArrowheads="1"/>
          </p:cNvSpPr>
          <p:nvPr/>
        </p:nvSpPr>
        <p:spPr bwMode="gray">
          <a:xfrm>
            <a:off x="1035411" y="3464378"/>
            <a:ext cx="4264501" cy="461665"/>
          </a:xfrm>
          <a:prstGeom prst="rect">
            <a:avLst/>
          </a:prstGeom>
          <a:noFill/>
          <a:ln w="9525" algn="ctr">
            <a:noFill/>
            <a:miter lim="800000"/>
            <a:headEnd/>
            <a:tailEnd/>
          </a:ln>
          <a:effectLst/>
        </p:spPr>
        <p:txBody>
          <a:bodyPr wrap="none">
            <a:spAutoFit/>
          </a:bodyPr>
          <a:lstStyle/>
          <a:p>
            <a:pPr eaLnBrk="0" hangingPunct="0"/>
            <a:r>
              <a:rPr lang="ru-RU" sz="2400" b="1" dirty="0">
                <a:solidFill>
                  <a:srgbClr val="FF0000"/>
                </a:solidFill>
                <a:latin typeface="Times New Roman" pitchFamily="18" charset="0"/>
                <a:cs typeface="Times New Roman" pitchFamily="18" charset="0"/>
              </a:rPr>
              <a:t>Съемка фильма по эпизодам.</a:t>
            </a:r>
            <a:endParaRPr lang="en-US" sz="2400" b="1" dirty="0">
              <a:solidFill>
                <a:srgbClr val="FF0000"/>
              </a:solidFill>
              <a:latin typeface="Arial" charset="0"/>
            </a:endParaRPr>
          </a:p>
        </p:txBody>
      </p:sp>
      <p:sp>
        <p:nvSpPr>
          <p:cNvPr id="24" name="Text Box 272"/>
          <p:cNvSpPr txBox="1">
            <a:spLocks noChangeArrowheads="1"/>
          </p:cNvSpPr>
          <p:nvPr/>
        </p:nvSpPr>
        <p:spPr bwMode="gray">
          <a:xfrm>
            <a:off x="1035411" y="4101667"/>
            <a:ext cx="4019049" cy="461665"/>
          </a:xfrm>
          <a:prstGeom prst="rect">
            <a:avLst/>
          </a:prstGeom>
          <a:noFill/>
          <a:ln w="9525" algn="ctr">
            <a:noFill/>
            <a:miter lim="800000"/>
            <a:headEnd/>
            <a:tailEnd/>
          </a:ln>
          <a:effectLst/>
        </p:spPr>
        <p:txBody>
          <a:bodyPr wrap="none">
            <a:spAutoFit/>
          </a:bodyPr>
          <a:lstStyle/>
          <a:p>
            <a:pPr eaLnBrk="0" hangingPunct="0"/>
            <a:r>
              <a:rPr lang="ru-RU" sz="2400" b="1" dirty="0">
                <a:solidFill>
                  <a:srgbClr val="FF0000"/>
                </a:solidFill>
                <a:latin typeface="Times New Roman" panose="02020603050405020304" pitchFamily="18" charset="0"/>
                <a:cs typeface="Times New Roman" panose="02020603050405020304" pitchFamily="18" charset="0"/>
              </a:rPr>
              <a:t>Озвучивание мультфильма</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xmlns="" id="{2E5E3D5E-DCFD-4AA9-90A7-D753D35030BF}"/>
              </a:ext>
            </a:extLst>
          </p:cNvPr>
          <p:cNvSpPr/>
          <p:nvPr/>
        </p:nvSpPr>
        <p:spPr>
          <a:xfrm>
            <a:off x="-16611" y="2479"/>
            <a:ext cx="12192000" cy="1830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5749" y="83995"/>
            <a:ext cx="10515600" cy="1325563"/>
          </a:xfrm>
        </p:spPr>
        <p:txBody>
          <a:bodyPr/>
          <a:lstStyle/>
          <a:p>
            <a:r>
              <a:rPr lang="ru-RU" b="1" dirty="0">
                <a:solidFill>
                  <a:schemeClr val="bg1"/>
                </a:solidFill>
                <a:latin typeface="Times New Roman" panose="02020603050405020304" pitchFamily="18" charset="0"/>
                <a:cs typeface="Times New Roman" panose="02020603050405020304" pitchFamily="18" charset="0"/>
              </a:rPr>
              <a:t>Этапы создания мультфильма</a:t>
            </a:r>
          </a:p>
        </p:txBody>
      </p:sp>
      <p:sp>
        <p:nvSpPr>
          <p:cNvPr id="26" name="Rectangle 267">
            <a:extLst>
              <a:ext uri="{FF2B5EF4-FFF2-40B4-BE49-F238E27FC236}">
                <a16:creationId xmlns:a16="http://schemas.microsoft.com/office/drawing/2014/main" xmlns="" id="{DE96E95A-0B0F-42DE-B429-FE3B69D29D28}"/>
              </a:ext>
            </a:extLst>
          </p:cNvPr>
          <p:cNvSpPr>
            <a:spLocks noChangeArrowheads="1"/>
          </p:cNvSpPr>
          <p:nvPr/>
        </p:nvSpPr>
        <p:spPr bwMode="ltGray">
          <a:xfrm rot="3419336">
            <a:off x="223023" y="5445910"/>
            <a:ext cx="360000" cy="3600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27" name="Rectangle 261">
            <a:extLst>
              <a:ext uri="{FF2B5EF4-FFF2-40B4-BE49-F238E27FC236}">
                <a16:creationId xmlns:a16="http://schemas.microsoft.com/office/drawing/2014/main" xmlns="" id="{D6DB05FA-2AA9-49D0-A2D6-CECB13A6786A}"/>
              </a:ext>
            </a:extLst>
          </p:cNvPr>
          <p:cNvSpPr>
            <a:spLocks noChangeArrowheads="1"/>
          </p:cNvSpPr>
          <p:nvPr/>
        </p:nvSpPr>
        <p:spPr bwMode="gray">
          <a:xfrm rot="3419336">
            <a:off x="230517" y="4847007"/>
            <a:ext cx="360000" cy="3600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dirty="0"/>
          </a:p>
        </p:txBody>
      </p:sp>
      <p:sp>
        <p:nvSpPr>
          <p:cNvPr id="4" name="TextBox 3">
            <a:extLst>
              <a:ext uri="{FF2B5EF4-FFF2-40B4-BE49-F238E27FC236}">
                <a16:creationId xmlns:a16="http://schemas.microsoft.com/office/drawing/2014/main" xmlns="" id="{85122E2F-E6EC-4478-B8C4-2930124B27A5}"/>
              </a:ext>
            </a:extLst>
          </p:cNvPr>
          <p:cNvSpPr txBox="1"/>
          <p:nvPr/>
        </p:nvSpPr>
        <p:spPr>
          <a:xfrm>
            <a:off x="267451" y="4765397"/>
            <a:ext cx="354013" cy="523220"/>
          </a:xfrm>
          <a:prstGeom prst="rect">
            <a:avLst/>
          </a:prstGeom>
          <a:noFill/>
        </p:spPr>
        <p:txBody>
          <a:bodyPr wrap="square" rtlCol="0">
            <a:spAutoFit/>
          </a:bodyPr>
          <a:lstStyle/>
          <a:p>
            <a:r>
              <a:rPr lang="ru-RU" sz="2800" b="1" dirty="0">
                <a:solidFill>
                  <a:schemeClr val="bg1"/>
                </a:solidFill>
                <a:latin typeface="Times New Roman" panose="02020603050405020304" pitchFamily="18" charset="0"/>
                <a:cs typeface="Times New Roman" panose="02020603050405020304" pitchFamily="18" charset="0"/>
              </a:rPr>
              <a:t>6</a:t>
            </a:r>
          </a:p>
        </p:txBody>
      </p:sp>
      <p:sp>
        <p:nvSpPr>
          <p:cNvPr id="28" name="TextBox 27">
            <a:extLst>
              <a:ext uri="{FF2B5EF4-FFF2-40B4-BE49-F238E27FC236}">
                <a16:creationId xmlns:a16="http://schemas.microsoft.com/office/drawing/2014/main" xmlns="" id="{E5277E47-4C07-4F28-81C8-0148A4FAA079}"/>
              </a:ext>
            </a:extLst>
          </p:cNvPr>
          <p:cNvSpPr txBox="1"/>
          <p:nvPr/>
        </p:nvSpPr>
        <p:spPr>
          <a:xfrm>
            <a:off x="279311" y="5397833"/>
            <a:ext cx="347237" cy="523220"/>
          </a:xfrm>
          <a:prstGeom prst="rect">
            <a:avLst/>
          </a:prstGeom>
          <a:noFill/>
        </p:spPr>
        <p:txBody>
          <a:bodyPr wrap="square" rtlCol="0">
            <a:spAutoFit/>
          </a:bodyPr>
          <a:lstStyle/>
          <a:p>
            <a:r>
              <a:rPr lang="ru-RU" sz="2800" b="1" dirty="0">
                <a:solidFill>
                  <a:schemeClr val="bg1"/>
                </a:solidFill>
                <a:latin typeface="Times New Roman" panose="02020603050405020304" pitchFamily="18" charset="0"/>
                <a:cs typeface="Times New Roman" panose="02020603050405020304" pitchFamily="18" charset="0"/>
              </a:rPr>
              <a:t>7</a:t>
            </a:r>
          </a:p>
        </p:txBody>
      </p:sp>
      <p:sp>
        <p:nvSpPr>
          <p:cNvPr id="30" name="TextBox 29">
            <a:extLst>
              <a:ext uri="{FF2B5EF4-FFF2-40B4-BE49-F238E27FC236}">
                <a16:creationId xmlns:a16="http://schemas.microsoft.com/office/drawing/2014/main" xmlns="" id="{B16AAC5E-1824-47F2-B765-D2A3701DB7F9}"/>
              </a:ext>
            </a:extLst>
          </p:cNvPr>
          <p:cNvSpPr txBox="1"/>
          <p:nvPr/>
        </p:nvSpPr>
        <p:spPr>
          <a:xfrm>
            <a:off x="1035411" y="4710492"/>
            <a:ext cx="4527348" cy="461665"/>
          </a:xfrm>
          <a:prstGeom prst="rect">
            <a:avLst/>
          </a:prstGeom>
          <a:noFill/>
        </p:spPr>
        <p:txBody>
          <a:bodyPr wrap="square" rtlCol="0">
            <a:spAutoFit/>
          </a:bodyPr>
          <a:lstStyle/>
          <a:p>
            <a:pPr eaLnBrk="0" hangingPunct="0"/>
            <a:r>
              <a:rPr lang="ru-RU" sz="2400" b="1" dirty="0">
                <a:solidFill>
                  <a:srgbClr val="FF0000"/>
                </a:solidFill>
                <a:latin typeface="Times New Roman" panose="02020603050405020304" pitchFamily="18" charset="0"/>
                <a:cs typeface="Times New Roman" panose="02020603050405020304" pitchFamily="18" charset="0"/>
              </a:rPr>
              <a:t>Монтаж</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xmlns="" id="{6A7225AC-27EA-4E3C-9448-8AA173D451EB}"/>
              </a:ext>
            </a:extLst>
          </p:cNvPr>
          <p:cNvSpPr txBox="1"/>
          <p:nvPr/>
        </p:nvSpPr>
        <p:spPr>
          <a:xfrm>
            <a:off x="975665" y="5347781"/>
            <a:ext cx="6692536" cy="461665"/>
          </a:xfrm>
          <a:prstGeom prst="rect">
            <a:avLst/>
          </a:prstGeom>
          <a:noFill/>
        </p:spPr>
        <p:txBody>
          <a:bodyPr wrap="square">
            <a:spAutoFit/>
          </a:bodyPr>
          <a:lstStyle/>
          <a:p>
            <a:pPr eaLnBrk="0" hangingPunct="0"/>
            <a:r>
              <a:rPr lang="ru-RU" sz="2400" b="1" dirty="0">
                <a:solidFill>
                  <a:srgbClr val="FF0000"/>
                </a:solidFill>
                <a:latin typeface="Times New Roman" panose="02020603050405020304" pitchFamily="18" charset="0"/>
                <a:cs typeface="Times New Roman" panose="02020603050405020304" pitchFamily="18" charset="0"/>
              </a:rPr>
              <a:t>Просмотр и обсуждение</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34" name="Рисунок 33">
            <a:extLst>
              <a:ext uri="{FF2B5EF4-FFF2-40B4-BE49-F238E27FC236}">
                <a16:creationId xmlns:a16="http://schemas.microsoft.com/office/drawing/2014/main" xmlns="" id="{9408E258-4DE2-4A80-A48F-341B8251C5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19177" y="-29710"/>
            <a:ext cx="3150323" cy="2362742"/>
          </a:xfrm>
          <a:prstGeom prst="rect">
            <a:avLst/>
          </a:prstGeom>
        </p:spPr>
      </p:pic>
      <p:pic>
        <p:nvPicPr>
          <p:cNvPr id="36" name="Рисунок 35">
            <a:extLst>
              <a:ext uri="{FF2B5EF4-FFF2-40B4-BE49-F238E27FC236}">
                <a16:creationId xmlns:a16="http://schemas.microsoft.com/office/drawing/2014/main" xmlns="" id="{A7F2C3B8-11FE-40EA-AA9A-44BBA1191AD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28518" y="2448747"/>
            <a:ext cx="3081464" cy="2311098"/>
          </a:xfrm>
          <a:prstGeom prst="rect">
            <a:avLst/>
          </a:prstGeom>
        </p:spPr>
      </p:pic>
      <p:pic>
        <p:nvPicPr>
          <p:cNvPr id="42" name="Рисунок 41">
            <a:extLst>
              <a:ext uri="{FF2B5EF4-FFF2-40B4-BE49-F238E27FC236}">
                <a16:creationId xmlns:a16="http://schemas.microsoft.com/office/drawing/2014/main" xmlns="" id="{B5480C38-48EA-4DFC-BF9C-F158837C6E1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15435" y="3879108"/>
            <a:ext cx="3348896" cy="2511672"/>
          </a:xfrm>
          <a:prstGeom prst="rect">
            <a:avLst/>
          </a:prstGeom>
        </p:spPr>
      </p:pic>
      <p:grpSp>
        <p:nvGrpSpPr>
          <p:cNvPr id="29" name="Группа 28"/>
          <p:cNvGrpSpPr/>
          <p:nvPr/>
        </p:nvGrpSpPr>
        <p:grpSpPr>
          <a:xfrm>
            <a:off x="10525156" y="5286387"/>
            <a:ext cx="1428760" cy="1150887"/>
            <a:chOff x="10239404" y="4857760"/>
            <a:chExt cx="1500198" cy="1652912"/>
          </a:xfrm>
        </p:grpSpPr>
        <p:sp>
          <p:nvSpPr>
            <p:cNvPr id="31" name="Стрелка вверх 30"/>
            <p:cNvSpPr/>
            <p:nvPr/>
          </p:nvSpPr>
          <p:spPr>
            <a:xfrm>
              <a:off x="10668032" y="4857760"/>
              <a:ext cx="642942" cy="85725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TextBox 32"/>
            <p:cNvSpPr txBox="1"/>
            <p:nvPr/>
          </p:nvSpPr>
          <p:spPr>
            <a:xfrm>
              <a:off x="10239404" y="5715016"/>
              <a:ext cx="1500198" cy="795656"/>
            </a:xfrm>
            <a:prstGeom prst="rect">
              <a:avLst/>
            </a:prstGeom>
            <a:solidFill>
              <a:schemeClr val="bg1"/>
            </a:solidFill>
          </p:spPr>
          <p:txBody>
            <a:bodyPr wrap="square" rtlCol="0">
              <a:spAutoFit/>
            </a:bodyPr>
            <a:lstStyle/>
            <a:p>
              <a:pPr algn="ctr"/>
              <a:r>
                <a:rPr lang="ru-RU" sz="1000" dirty="0" smtClean="0">
                  <a:solidFill>
                    <a:srgbClr val="002060"/>
                  </a:solidFill>
                  <a:hlinkClick r:id="rId5" action="ppaction://hlinksldjump"/>
                </a:rPr>
                <a:t>Нажмите, чтобы вернуться в «Путеводитель»</a:t>
              </a:r>
              <a:r>
                <a:rPr lang="ru-RU" sz="1000" dirty="0" smtClean="0">
                  <a:solidFill>
                    <a:schemeClr val="bg1"/>
                  </a:solidFill>
                  <a:hlinkClick r:id="rId5" action="ppaction://hlinksldjump"/>
                </a:rPr>
                <a:t>»</a:t>
              </a:r>
              <a:endParaRPr lang="ru-RU" sz="1000" dirty="0">
                <a:solidFill>
                  <a:schemeClr val="bg1"/>
                </a:solidFill>
              </a:endParaRPr>
            </a:p>
          </p:txBody>
        </p:sp>
      </p:grpSp>
    </p:spTree>
    <p:extLst>
      <p:ext uri="{BB962C8B-B14F-4D97-AF65-F5344CB8AC3E}">
        <p14:creationId xmlns:p14="http://schemas.microsoft.com/office/powerpoint/2010/main" xmlns="" val="45825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1286</Words>
  <Application>Microsoft Office PowerPoint</Application>
  <PresentationFormat>Произвольный</PresentationFormat>
  <Paragraphs>215</Paragraphs>
  <Slides>21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 Краткий путеводитель по проекту</vt:lpstr>
      <vt:lpstr>Образовательные модули STEAM</vt:lpstr>
      <vt:lpstr> Мульстудия  «Я творю мир»</vt:lpstr>
      <vt:lpstr>Уникальные характеристики  мультстудии    «Я творю мир»</vt:lpstr>
      <vt:lpstr>Актуальность</vt:lpstr>
      <vt:lpstr>Задачи:</vt:lpstr>
      <vt:lpstr>Материально-техническое обеспечение</vt:lpstr>
      <vt:lpstr>Этапы создания мультфильма</vt:lpstr>
      <vt:lpstr> Проект «Юные исследователи космоса»</vt:lpstr>
      <vt:lpstr> Проект «Юные исследователи космоса»</vt:lpstr>
      <vt:lpstr>Познавательный проект  «Что такое хорошо? Что такое плохо?»</vt:lpstr>
      <vt:lpstr> Познавательный проект  «Что такое хорошо? Что такое плохо?»</vt:lpstr>
      <vt:lpstr>  Познавательный проект  «Знакомство с культурой народов Олекмы – Бурятское национальное объединение» </vt:lpstr>
      <vt:lpstr>   </vt:lpstr>
      <vt:lpstr>Ожидаемый результат</vt:lpstr>
      <vt:lpstr>Работа с родителями</vt:lpstr>
      <vt:lpstr>Анкета для родителей «Значение мультстудии в детском» Опрос прошли 22 родителя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Юрий Козырев</dc:creator>
  <cp:lastModifiedBy>Пользователь</cp:lastModifiedBy>
  <cp:revision>49</cp:revision>
  <dcterms:created xsi:type="dcterms:W3CDTF">2020-11-01T12:52:57Z</dcterms:created>
  <dcterms:modified xsi:type="dcterms:W3CDTF">2021-11-06T01:29:46Z</dcterms:modified>
</cp:coreProperties>
</file>